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10.jpg" ContentType="image/png"/>
  <Override PartName="/ppt/notesSlides/notesSlide5.xml" ContentType="application/vnd.openxmlformats-officedocument.presentationml.notesSlide+xml"/>
  <Override PartName="/ppt/media/image16.jpg" ContentType="image/pn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86" r:id="rId2"/>
    <p:sldId id="304" r:id="rId3"/>
    <p:sldId id="308" r:id="rId4"/>
    <p:sldId id="315" r:id="rId5"/>
    <p:sldId id="316" r:id="rId6"/>
    <p:sldId id="317" r:id="rId7"/>
    <p:sldId id="318" r:id="rId8"/>
    <p:sldId id="319" r:id="rId9"/>
    <p:sldId id="320" r:id="rId10"/>
    <p:sldId id="321" r:id="rId11"/>
    <p:sldId id="322" r:id="rId12"/>
    <p:sldId id="323" r:id="rId13"/>
    <p:sldId id="324" r:id="rId14"/>
    <p:sldId id="325" r:id="rId15"/>
    <p:sldId id="326" r:id="rId16"/>
    <p:sldId id="327" r:id="rId17"/>
    <p:sldId id="328" r:id="rId18"/>
    <p:sldId id="296" r:id="rId19"/>
    <p:sldId id="298" r:id="rId20"/>
    <p:sldId id="309" r:id="rId21"/>
    <p:sldId id="310" r:id="rId22"/>
    <p:sldId id="311" r:id="rId23"/>
    <p:sldId id="312" r:id="rId24"/>
    <p:sldId id="313" r:id="rId25"/>
    <p:sldId id="314" r:id="rId26"/>
    <p:sldId id="297" r:id="rId27"/>
    <p:sldId id="307" r:id="rId28"/>
    <p:sldId id="302" r:id="rId29"/>
    <p:sldId id="306" r:id="rId30"/>
    <p:sldId id="30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D62F5DA-71AD-B345-B77C-870203E97076}">
          <p14:sldIdLst>
            <p14:sldId id="286"/>
            <p14:sldId id="304"/>
            <p14:sldId id="308"/>
            <p14:sldId id="315"/>
            <p14:sldId id="316"/>
            <p14:sldId id="317"/>
            <p14:sldId id="318"/>
            <p14:sldId id="319"/>
            <p14:sldId id="320"/>
            <p14:sldId id="321"/>
            <p14:sldId id="322"/>
            <p14:sldId id="323"/>
            <p14:sldId id="324"/>
            <p14:sldId id="325"/>
            <p14:sldId id="326"/>
            <p14:sldId id="327"/>
            <p14:sldId id="328"/>
            <p14:sldId id="296"/>
            <p14:sldId id="298"/>
            <p14:sldId id="309"/>
            <p14:sldId id="310"/>
            <p14:sldId id="311"/>
            <p14:sldId id="312"/>
            <p14:sldId id="313"/>
            <p14:sldId id="314"/>
            <p14:sldId id="297"/>
            <p14:sldId id="307"/>
            <p14:sldId id="302"/>
            <p14:sldId id="306"/>
            <p14:sldId id="30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6D6"/>
    <a:srgbClr val="A1A1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523" autoAdjust="0"/>
    <p:restoredTop sz="93979" autoAdjust="0"/>
  </p:normalViewPr>
  <p:slideViewPr>
    <p:cSldViewPr snapToGrid="0" snapToObjects="1">
      <p:cViewPr varScale="1">
        <p:scale>
          <a:sx n="69" d="100"/>
          <a:sy n="69" d="100"/>
        </p:scale>
        <p:origin x="88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EE5DE4-6D00-8B49-A0D0-19A821ED3914}" type="datetimeFigureOut">
              <a:rPr lang="en-US" smtClean="0"/>
              <a:t>6/3/2021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0B2D0B-DDEC-EE45-B9BC-7386BFED9CF3}" type="slidenum">
              <a:rPr lang="en-US" smtClean="0"/>
              <a:t>‹#›</a:t>
            </a:fld>
            <a:endParaRPr lang="en-US"/>
          </a:p>
        </p:txBody>
      </p:sp>
    </p:spTree>
    <p:extLst>
      <p:ext uri="{BB962C8B-B14F-4D97-AF65-F5344CB8AC3E}">
        <p14:creationId xmlns:p14="http://schemas.microsoft.com/office/powerpoint/2010/main" val="1021586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00B2D0B-DDEC-EE45-B9BC-7386BFED9CF3}" type="slidenum">
              <a:rPr lang="en-US" smtClean="0"/>
              <a:t>1</a:t>
            </a:fld>
            <a:endParaRPr lang="en-US"/>
          </a:p>
        </p:txBody>
      </p:sp>
    </p:spTree>
    <p:extLst>
      <p:ext uri="{BB962C8B-B14F-4D97-AF65-F5344CB8AC3E}">
        <p14:creationId xmlns:p14="http://schemas.microsoft.com/office/powerpoint/2010/main" val="472564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Testing is a crucial part of python programming , </a:t>
            </a:r>
            <a:r>
              <a:rPr lang="en-GB" sz="1200" b="0" i="0" kern="1200" dirty="0" err="1">
                <a:solidFill>
                  <a:schemeClr val="tx1"/>
                </a:solidFill>
                <a:effectLst/>
                <a:latin typeface="+mn-lt"/>
                <a:ea typeface="+mn-ea"/>
                <a:cs typeface="+mn-cs"/>
              </a:rPr>
              <a:t>expecially</a:t>
            </a:r>
            <a:r>
              <a:rPr lang="en-GB" sz="1200" b="0" i="0" kern="1200" dirty="0">
                <a:solidFill>
                  <a:schemeClr val="tx1"/>
                </a:solidFill>
                <a:effectLst/>
                <a:latin typeface="+mn-lt"/>
                <a:ea typeface="+mn-ea"/>
                <a:cs typeface="+mn-cs"/>
              </a:rPr>
              <a:t> when the program is going to be used by or modified by other people.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A unit test checks a small component in your 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An integration test checks that components in your application operate with each other.</a:t>
            </a:r>
          </a:p>
          <a:p>
            <a:r>
              <a:rPr lang="en-GB" sz="1200" b="0" i="0" kern="1200" dirty="0">
                <a:solidFill>
                  <a:schemeClr val="tx1"/>
                </a:solidFill>
                <a:effectLst/>
                <a:latin typeface="+mn-lt"/>
                <a:ea typeface="+mn-ea"/>
                <a:cs typeface="+mn-cs"/>
              </a:rPr>
              <a:t>cation.</a:t>
            </a:r>
          </a:p>
        </p:txBody>
      </p:sp>
      <p:sp>
        <p:nvSpPr>
          <p:cNvPr id="4" name="Slide Number Placeholder 3"/>
          <p:cNvSpPr>
            <a:spLocks noGrp="1"/>
          </p:cNvSpPr>
          <p:nvPr>
            <p:ph type="sldNum" sz="quarter" idx="10"/>
          </p:nvPr>
        </p:nvSpPr>
        <p:spPr/>
        <p:txBody>
          <a:bodyPr/>
          <a:lstStyle/>
          <a:p>
            <a:fld id="{900B2D0B-DDEC-EE45-B9BC-7386BFED9CF3}" type="slidenum">
              <a:rPr lang="en-US" smtClean="0"/>
              <a:t>20</a:t>
            </a:fld>
            <a:endParaRPr lang="en-US"/>
          </a:p>
        </p:txBody>
      </p:sp>
    </p:spTree>
    <p:extLst>
      <p:ext uri="{BB962C8B-B14F-4D97-AF65-F5344CB8AC3E}">
        <p14:creationId xmlns:p14="http://schemas.microsoft.com/office/powerpoint/2010/main" val="1993685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err="1">
                <a:solidFill>
                  <a:schemeClr val="tx1"/>
                </a:solidFill>
                <a:effectLst/>
                <a:latin typeface="+mn-lt"/>
                <a:ea typeface="+mn-ea"/>
                <a:cs typeface="+mn-cs"/>
              </a:rPr>
              <a:t>CHoo</a:t>
            </a:r>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A unit test checks a small component in your 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An integration test checks that components in your application operate with each other.</a:t>
            </a:r>
          </a:p>
          <a:p>
            <a:r>
              <a:rPr lang="en-GB" sz="1200" b="0" i="0" kern="1200" dirty="0">
                <a:solidFill>
                  <a:schemeClr val="tx1"/>
                </a:solidFill>
                <a:effectLst/>
                <a:latin typeface="+mn-lt"/>
                <a:ea typeface="+mn-ea"/>
                <a:cs typeface="+mn-cs"/>
              </a:rPr>
              <a:t>cation.</a:t>
            </a:r>
          </a:p>
        </p:txBody>
      </p:sp>
      <p:sp>
        <p:nvSpPr>
          <p:cNvPr id="4" name="Slide Number Placeholder 3"/>
          <p:cNvSpPr>
            <a:spLocks noGrp="1"/>
          </p:cNvSpPr>
          <p:nvPr>
            <p:ph type="sldNum" sz="quarter" idx="10"/>
          </p:nvPr>
        </p:nvSpPr>
        <p:spPr/>
        <p:txBody>
          <a:bodyPr/>
          <a:lstStyle/>
          <a:p>
            <a:fld id="{900B2D0B-DDEC-EE45-B9BC-7386BFED9CF3}" type="slidenum">
              <a:rPr lang="en-US" smtClean="0"/>
              <a:t>21</a:t>
            </a:fld>
            <a:endParaRPr lang="en-US"/>
          </a:p>
        </p:txBody>
      </p:sp>
    </p:spTree>
    <p:extLst>
      <p:ext uri="{BB962C8B-B14F-4D97-AF65-F5344CB8AC3E}">
        <p14:creationId xmlns:p14="http://schemas.microsoft.com/office/powerpoint/2010/main" val="39655399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00B2D0B-DDEC-EE45-B9BC-7386BFED9CF3}" type="slidenum">
              <a:rPr lang="en-US" smtClean="0"/>
              <a:t>22</a:t>
            </a:fld>
            <a:endParaRPr lang="en-US"/>
          </a:p>
        </p:txBody>
      </p:sp>
    </p:spTree>
    <p:extLst>
      <p:ext uri="{BB962C8B-B14F-4D97-AF65-F5344CB8AC3E}">
        <p14:creationId xmlns:p14="http://schemas.microsoft.com/office/powerpoint/2010/main" val="4250616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Similarity to known output by using a threshold value </a:t>
            </a:r>
          </a:p>
        </p:txBody>
      </p:sp>
      <p:sp>
        <p:nvSpPr>
          <p:cNvPr id="4" name="Slide Number Placeholder 3"/>
          <p:cNvSpPr>
            <a:spLocks noGrp="1"/>
          </p:cNvSpPr>
          <p:nvPr>
            <p:ph type="sldNum" sz="quarter" idx="5"/>
          </p:nvPr>
        </p:nvSpPr>
        <p:spPr/>
        <p:txBody>
          <a:bodyPr/>
          <a:lstStyle/>
          <a:p>
            <a:fld id="{900B2D0B-DDEC-EE45-B9BC-7386BFED9CF3}" type="slidenum">
              <a:rPr lang="en-US" smtClean="0"/>
              <a:t>24</a:t>
            </a:fld>
            <a:endParaRPr lang="en-US"/>
          </a:p>
        </p:txBody>
      </p:sp>
    </p:spTree>
    <p:extLst>
      <p:ext uri="{BB962C8B-B14F-4D97-AF65-F5344CB8AC3E}">
        <p14:creationId xmlns:p14="http://schemas.microsoft.com/office/powerpoint/2010/main" val="2813489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00B2D0B-DDEC-EE45-B9BC-7386BFED9CF3}" type="slidenum">
              <a:rPr lang="en-US" smtClean="0"/>
              <a:t>25</a:t>
            </a:fld>
            <a:endParaRPr lang="en-US"/>
          </a:p>
        </p:txBody>
      </p:sp>
    </p:spTree>
    <p:extLst>
      <p:ext uri="{BB962C8B-B14F-4D97-AF65-F5344CB8AC3E}">
        <p14:creationId xmlns:p14="http://schemas.microsoft.com/office/powerpoint/2010/main" val="21634673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dirty="0" smtClean="0"/>
              <a:t>To write the</a:t>
            </a:r>
            <a:r>
              <a:rPr lang="en-GB" sz="1600" baseline="0" dirty="0" smtClean="0"/>
              <a:t> report as a latex document we used the editor Overleaf. Here you can see how it looks like and how we divided the content of the report into different folders, tidying the images and sections into different folders and subfolders. </a:t>
            </a:r>
            <a:endParaRPr lang="en-GB" sz="1600" dirty="0"/>
          </a:p>
        </p:txBody>
      </p:sp>
      <p:sp>
        <p:nvSpPr>
          <p:cNvPr id="4" name="Slide Number Placeholder 3"/>
          <p:cNvSpPr>
            <a:spLocks noGrp="1"/>
          </p:cNvSpPr>
          <p:nvPr>
            <p:ph type="sldNum" sz="quarter" idx="10"/>
          </p:nvPr>
        </p:nvSpPr>
        <p:spPr/>
        <p:txBody>
          <a:bodyPr/>
          <a:lstStyle/>
          <a:p>
            <a:fld id="{900B2D0B-DDEC-EE45-B9BC-7386BFED9CF3}" type="slidenum">
              <a:rPr lang="en-US" smtClean="0"/>
              <a:t>26</a:t>
            </a:fld>
            <a:endParaRPr lang="en-US"/>
          </a:p>
        </p:txBody>
      </p:sp>
    </p:spTree>
    <p:extLst>
      <p:ext uri="{BB962C8B-B14F-4D97-AF65-F5344CB8AC3E}">
        <p14:creationId xmlns:p14="http://schemas.microsoft.com/office/powerpoint/2010/main" val="269015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dirty="0" smtClean="0"/>
              <a:t>One thing that we discovered is that our Jupyter notebook can be saved</a:t>
            </a:r>
            <a:r>
              <a:rPr lang="en-GB" sz="1600" baseline="0" dirty="0" smtClean="0"/>
              <a:t> as a latex file too, so we can add our coding to the report avoiding copy and paste manually when we want to introduce part of the code in the report.</a:t>
            </a:r>
            <a:endParaRPr lang="en-GB" sz="1600" dirty="0"/>
          </a:p>
        </p:txBody>
      </p:sp>
      <p:sp>
        <p:nvSpPr>
          <p:cNvPr id="4" name="Slide Number Placeholder 3"/>
          <p:cNvSpPr>
            <a:spLocks noGrp="1"/>
          </p:cNvSpPr>
          <p:nvPr>
            <p:ph type="sldNum" sz="quarter" idx="10"/>
          </p:nvPr>
        </p:nvSpPr>
        <p:spPr/>
        <p:txBody>
          <a:bodyPr/>
          <a:lstStyle/>
          <a:p>
            <a:fld id="{900B2D0B-DDEC-EE45-B9BC-7386BFED9CF3}" type="slidenum">
              <a:rPr lang="en-US" smtClean="0"/>
              <a:t>27</a:t>
            </a:fld>
            <a:endParaRPr lang="en-US"/>
          </a:p>
        </p:txBody>
      </p:sp>
    </p:spTree>
    <p:extLst>
      <p:ext uri="{BB962C8B-B14F-4D97-AF65-F5344CB8AC3E}">
        <p14:creationId xmlns:p14="http://schemas.microsoft.com/office/powerpoint/2010/main" val="23005227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dirty="0" smtClean="0"/>
              <a:t>About</a:t>
            </a:r>
            <a:r>
              <a:rPr lang="en-GB" sz="1600" baseline="0" dirty="0" smtClean="0"/>
              <a:t> the version control, we can push our changes directly from Overleaf to GitHub by clicking on the GitHub option in the menu.</a:t>
            </a:r>
            <a:endParaRPr lang="en-GB" sz="1600" dirty="0"/>
          </a:p>
        </p:txBody>
      </p:sp>
      <p:sp>
        <p:nvSpPr>
          <p:cNvPr id="4" name="Slide Number Placeholder 3"/>
          <p:cNvSpPr>
            <a:spLocks noGrp="1"/>
          </p:cNvSpPr>
          <p:nvPr>
            <p:ph type="sldNum" sz="quarter" idx="10"/>
          </p:nvPr>
        </p:nvSpPr>
        <p:spPr/>
        <p:txBody>
          <a:bodyPr/>
          <a:lstStyle/>
          <a:p>
            <a:fld id="{900B2D0B-DDEC-EE45-B9BC-7386BFED9CF3}" type="slidenum">
              <a:rPr lang="en-US" smtClean="0"/>
              <a:t>28</a:t>
            </a:fld>
            <a:endParaRPr lang="en-US"/>
          </a:p>
        </p:txBody>
      </p:sp>
    </p:spTree>
    <p:extLst>
      <p:ext uri="{BB962C8B-B14F-4D97-AF65-F5344CB8AC3E}">
        <p14:creationId xmlns:p14="http://schemas.microsoft.com/office/powerpoint/2010/main" val="6429699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dirty="0" smtClean="0"/>
              <a:t>But Overleaf</a:t>
            </a:r>
            <a:r>
              <a:rPr lang="en-GB" sz="1600" baseline="0" dirty="0" smtClean="0"/>
              <a:t> has its own system to track the changes and the authors of the changes too. You just need to click here, on the History button, and you can restore old versions or just see the changes that were made.</a:t>
            </a:r>
            <a:endParaRPr lang="en-GB" sz="1600" dirty="0"/>
          </a:p>
        </p:txBody>
      </p:sp>
      <p:sp>
        <p:nvSpPr>
          <p:cNvPr id="4" name="Slide Number Placeholder 3"/>
          <p:cNvSpPr>
            <a:spLocks noGrp="1"/>
          </p:cNvSpPr>
          <p:nvPr>
            <p:ph type="sldNum" sz="quarter" idx="10"/>
          </p:nvPr>
        </p:nvSpPr>
        <p:spPr/>
        <p:txBody>
          <a:bodyPr/>
          <a:lstStyle/>
          <a:p>
            <a:fld id="{900B2D0B-DDEC-EE45-B9BC-7386BFED9CF3}" type="slidenum">
              <a:rPr lang="en-US" smtClean="0"/>
              <a:t>29</a:t>
            </a:fld>
            <a:endParaRPr lang="en-US"/>
          </a:p>
        </p:txBody>
      </p:sp>
    </p:spTree>
    <p:extLst>
      <p:ext uri="{BB962C8B-B14F-4D97-AF65-F5344CB8AC3E}">
        <p14:creationId xmlns:p14="http://schemas.microsoft.com/office/powerpoint/2010/main" val="338415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600" dirty="0"/>
          </a:p>
        </p:txBody>
      </p:sp>
      <p:sp>
        <p:nvSpPr>
          <p:cNvPr id="4" name="Slide Number Placeholder 3"/>
          <p:cNvSpPr>
            <a:spLocks noGrp="1"/>
          </p:cNvSpPr>
          <p:nvPr>
            <p:ph type="sldNum" sz="quarter" idx="10"/>
          </p:nvPr>
        </p:nvSpPr>
        <p:spPr/>
        <p:txBody>
          <a:bodyPr/>
          <a:lstStyle/>
          <a:p>
            <a:fld id="{900B2D0B-DDEC-EE45-B9BC-7386BFED9CF3}" type="slidenum">
              <a:rPr lang="en-US" smtClean="0"/>
              <a:t>2</a:t>
            </a:fld>
            <a:endParaRPr lang="en-US"/>
          </a:p>
        </p:txBody>
      </p:sp>
    </p:spTree>
    <p:extLst>
      <p:ext uri="{BB962C8B-B14F-4D97-AF65-F5344CB8AC3E}">
        <p14:creationId xmlns:p14="http://schemas.microsoft.com/office/powerpoint/2010/main" val="2019378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600" dirty="0"/>
          </a:p>
        </p:txBody>
      </p:sp>
      <p:sp>
        <p:nvSpPr>
          <p:cNvPr id="4" name="Slide Number Placeholder 3"/>
          <p:cNvSpPr>
            <a:spLocks noGrp="1"/>
          </p:cNvSpPr>
          <p:nvPr>
            <p:ph type="sldNum" sz="quarter" idx="10"/>
          </p:nvPr>
        </p:nvSpPr>
        <p:spPr/>
        <p:txBody>
          <a:bodyPr/>
          <a:lstStyle/>
          <a:p>
            <a:fld id="{900B2D0B-DDEC-EE45-B9BC-7386BFED9CF3}" type="slidenum">
              <a:rPr lang="en-US" smtClean="0"/>
              <a:t>3</a:t>
            </a:fld>
            <a:endParaRPr lang="en-US"/>
          </a:p>
        </p:txBody>
      </p:sp>
    </p:spTree>
    <p:extLst>
      <p:ext uri="{BB962C8B-B14F-4D97-AF65-F5344CB8AC3E}">
        <p14:creationId xmlns:p14="http://schemas.microsoft.com/office/powerpoint/2010/main" val="3105600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dirty="0">
                <a:latin typeface="CMR9"/>
              </a:rPr>
              <a:t>Aluminium alloys are among the most worldwide demanded alloys and their demand grows every year</a:t>
            </a:r>
            <a:r>
              <a:rPr lang="en-GB" sz="1600" baseline="0" dirty="0">
                <a:latin typeface="CMR9"/>
              </a:rPr>
              <a:t> because they count on many advantageous characteristics, being the principal their low density and low price, especially of interest in the vehicle sector. </a:t>
            </a:r>
            <a:r>
              <a:rPr lang="en-GB" sz="1600" dirty="0">
                <a:latin typeface="CMR9"/>
              </a:rPr>
              <a:t>The European Aluminium association estimated a 40% growth in demand for aluminium between 2019 and 2050. Aluminium sheets are the most popular way of use of this material and they are widely employed in many relevant sectors because they can be cut and formed into different desired shapes. Therefore, there is a strong incentive to optimise the performance of this product and competition in the market is very strong. </a:t>
            </a:r>
            <a:endParaRPr lang="en-GB" sz="1600" dirty="0"/>
          </a:p>
        </p:txBody>
      </p:sp>
      <p:sp>
        <p:nvSpPr>
          <p:cNvPr id="4" name="Slide Number Placeholder 3"/>
          <p:cNvSpPr>
            <a:spLocks noGrp="1"/>
          </p:cNvSpPr>
          <p:nvPr>
            <p:ph type="sldNum" sz="quarter" idx="10"/>
          </p:nvPr>
        </p:nvSpPr>
        <p:spPr/>
        <p:txBody>
          <a:bodyPr/>
          <a:lstStyle/>
          <a:p>
            <a:fld id="{900B2D0B-DDEC-EE45-B9BC-7386BFED9CF3}" type="slidenum">
              <a:rPr lang="en-US" smtClean="0"/>
              <a:t>4</a:t>
            </a:fld>
            <a:endParaRPr lang="en-US"/>
          </a:p>
        </p:txBody>
      </p:sp>
    </p:spTree>
    <p:extLst>
      <p:ext uri="{BB962C8B-B14F-4D97-AF65-F5344CB8AC3E}">
        <p14:creationId xmlns:p14="http://schemas.microsoft.com/office/powerpoint/2010/main" val="992824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dirty="0">
                <a:latin typeface="CMR9"/>
              </a:rPr>
              <a:t>Aluminium alloys are among the most worldwide demanded alloys and their demand grows every year</a:t>
            </a:r>
            <a:r>
              <a:rPr lang="en-GB" sz="1600" baseline="0" dirty="0">
                <a:latin typeface="CMR9"/>
              </a:rPr>
              <a:t> because they count on many advantageous characteristics, being the principal their low density and low price, especially of interest in the vehicle sector. </a:t>
            </a:r>
            <a:r>
              <a:rPr lang="en-GB" sz="1600" dirty="0">
                <a:latin typeface="CMR9"/>
              </a:rPr>
              <a:t>The European Aluminium association estimated a 40% growth in demand for aluminium between 2019 and 2050. Aluminium sheets are the most popular way of use of this material and they are widely employed in many relevant sectors because they can be cut and formed into different desired shapes. Therefore, there is a strong incentive to optimise the performance of this product and competition in the market is very strong. </a:t>
            </a:r>
            <a:endParaRPr lang="en-GB" sz="1600" dirty="0"/>
          </a:p>
        </p:txBody>
      </p:sp>
      <p:sp>
        <p:nvSpPr>
          <p:cNvPr id="4" name="Slide Number Placeholder 3"/>
          <p:cNvSpPr>
            <a:spLocks noGrp="1"/>
          </p:cNvSpPr>
          <p:nvPr>
            <p:ph type="sldNum" sz="quarter" idx="10"/>
          </p:nvPr>
        </p:nvSpPr>
        <p:spPr/>
        <p:txBody>
          <a:bodyPr/>
          <a:lstStyle/>
          <a:p>
            <a:fld id="{900B2D0B-DDEC-EE45-B9BC-7386BFED9CF3}" type="slidenum">
              <a:rPr lang="en-US" smtClean="0"/>
              <a:t>7</a:t>
            </a:fld>
            <a:endParaRPr lang="en-US"/>
          </a:p>
        </p:txBody>
      </p:sp>
    </p:spTree>
    <p:extLst>
      <p:ext uri="{BB962C8B-B14F-4D97-AF65-F5344CB8AC3E}">
        <p14:creationId xmlns:p14="http://schemas.microsoft.com/office/powerpoint/2010/main" val="1449515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dirty="0">
                <a:latin typeface="CMR9"/>
              </a:rPr>
              <a:t>Aluminium alloys are among the most worldwide demanded alloys and their demand grows every year</a:t>
            </a:r>
            <a:r>
              <a:rPr lang="en-GB" sz="1600" baseline="0" dirty="0">
                <a:latin typeface="CMR9"/>
              </a:rPr>
              <a:t> because they count on many advantageous characteristics, being the principal their low density and low price, especially of interest in the vehicle sector. </a:t>
            </a:r>
            <a:r>
              <a:rPr lang="en-GB" sz="1600" dirty="0">
                <a:latin typeface="CMR9"/>
              </a:rPr>
              <a:t>The European Aluminium association estimated a 40% growth in demand for aluminium between 2019 and 2050. Aluminium sheets are the most popular way of use of this material and they are widely employed in many relevant sectors because they can be cut and formed into different desired shapes. Therefore, there is a strong incentive to optimise the performance of this product and competition in the market is very strong. </a:t>
            </a:r>
            <a:endParaRPr lang="en-GB" sz="1600" dirty="0"/>
          </a:p>
        </p:txBody>
      </p:sp>
      <p:sp>
        <p:nvSpPr>
          <p:cNvPr id="4" name="Slide Number Placeholder 3"/>
          <p:cNvSpPr>
            <a:spLocks noGrp="1"/>
          </p:cNvSpPr>
          <p:nvPr>
            <p:ph type="sldNum" sz="quarter" idx="10"/>
          </p:nvPr>
        </p:nvSpPr>
        <p:spPr/>
        <p:txBody>
          <a:bodyPr/>
          <a:lstStyle/>
          <a:p>
            <a:fld id="{900B2D0B-DDEC-EE45-B9BC-7386BFED9CF3}" type="slidenum">
              <a:rPr lang="en-US" smtClean="0"/>
              <a:t>11</a:t>
            </a:fld>
            <a:endParaRPr lang="en-US"/>
          </a:p>
        </p:txBody>
      </p:sp>
    </p:spTree>
    <p:extLst>
      <p:ext uri="{BB962C8B-B14F-4D97-AF65-F5344CB8AC3E}">
        <p14:creationId xmlns:p14="http://schemas.microsoft.com/office/powerpoint/2010/main" val="1616568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dirty="0">
                <a:latin typeface="CMR9"/>
              </a:rPr>
              <a:t>Aluminium alloys are among the most worldwide demanded alloys and their demand grows every year</a:t>
            </a:r>
            <a:r>
              <a:rPr lang="en-GB" sz="1600" baseline="0" dirty="0">
                <a:latin typeface="CMR9"/>
              </a:rPr>
              <a:t> because they count on many advantageous characteristics, being the principal their low density and low price, especially of interest in the vehicle sector. </a:t>
            </a:r>
            <a:r>
              <a:rPr lang="en-GB" sz="1600" dirty="0">
                <a:latin typeface="CMR9"/>
              </a:rPr>
              <a:t>The European Aluminium association estimated a 40% growth in demand for aluminium between 2019 and 2050. Aluminium sheets are the most popular way of use of this material and they are widely employed in many relevant sectors because they can be cut and formed into different desired shapes. Therefore, there is a strong incentive to optimise the performance of this product and competition in the market is very strong. </a:t>
            </a:r>
            <a:endParaRPr lang="en-GB" sz="1600" dirty="0"/>
          </a:p>
        </p:txBody>
      </p:sp>
      <p:sp>
        <p:nvSpPr>
          <p:cNvPr id="4" name="Slide Number Placeholder 3"/>
          <p:cNvSpPr>
            <a:spLocks noGrp="1"/>
          </p:cNvSpPr>
          <p:nvPr>
            <p:ph type="sldNum" sz="quarter" idx="10"/>
          </p:nvPr>
        </p:nvSpPr>
        <p:spPr/>
        <p:txBody>
          <a:bodyPr/>
          <a:lstStyle/>
          <a:p>
            <a:fld id="{900B2D0B-DDEC-EE45-B9BC-7386BFED9CF3}" type="slidenum">
              <a:rPr lang="en-US" smtClean="0"/>
              <a:t>14</a:t>
            </a:fld>
            <a:endParaRPr lang="en-US"/>
          </a:p>
        </p:txBody>
      </p:sp>
    </p:spTree>
    <p:extLst>
      <p:ext uri="{BB962C8B-B14F-4D97-AF65-F5344CB8AC3E}">
        <p14:creationId xmlns:p14="http://schemas.microsoft.com/office/powerpoint/2010/main" val="3144469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aseline="0" dirty="0" smtClean="0"/>
              <a:t>Once the code has been developed, we introduce our code into functions, and we create a demo notebook to show the user how to use the functions. </a:t>
            </a:r>
          </a:p>
          <a:p>
            <a:r>
              <a:rPr lang="en-GB" sz="1600" baseline="0" dirty="0" smtClean="0"/>
              <a:t>We used Jupyter to write it, and we structured it with these sections listed on the right, which includes the packaging importing to import all the packages needed (the python modules and the modules that we created with our own code), the import of the image we are going to process, the image processing and finally the thresholding and connectivity calculation and plotting.</a:t>
            </a:r>
          </a:p>
          <a:p>
            <a:endParaRPr lang="en-GB" sz="1600" baseline="0" dirty="0" smtClean="0"/>
          </a:p>
          <a:p>
            <a:endParaRPr lang="en-GB" sz="1600" baseline="0" dirty="0" smtClean="0"/>
          </a:p>
        </p:txBody>
      </p:sp>
      <p:sp>
        <p:nvSpPr>
          <p:cNvPr id="4" name="Slide Number Placeholder 3"/>
          <p:cNvSpPr>
            <a:spLocks noGrp="1"/>
          </p:cNvSpPr>
          <p:nvPr>
            <p:ph type="sldNum" sz="quarter" idx="10"/>
          </p:nvPr>
        </p:nvSpPr>
        <p:spPr/>
        <p:txBody>
          <a:bodyPr/>
          <a:lstStyle/>
          <a:p>
            <a:fld id="{900B2D0B-DDEC-EE45-B9BC-7386BFED9CF3}" type="slidenum">
              <a:rPr lang="en-US" smtClean="0"/>
              <a:t>18</a:t>
            </a:fld>
            <a:endParaRPr lang="en-US"/>
          </a:p>
        </p:txBody>
      </p:sp>
    </p:spTree>
    <p:extLst>
      <p:ext uri="{BB962C8B-B14F-4D97-AF65-F5344CB8AC3E}">
        <p14:creationId xmlns:p14="http://schemas.microsoft.com/office/powerpoint/2010/main" val="1938970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dirty="0" smtClean="0"/>
              <a:t>In</a:t>
            </a:r>
            <a:r>
              <a:rPr lang="en-GB" sz="1600" baseline="0" dirty="0" smtClean="0"/>
              <a:t> each section we describe briefly at the beginning what is going to be done in the section. Then, we call a function that has been stored on a .</a:t>
            </a:r>
            <a:r>
              <a:rPr lang="en-GB" sz="1600" baseline="0" dirty="0" err="1" smtClean="0"/>
              <a:t>py</a:t>
            </a:r>
            <a:r>
              <a:rPr lang="en-GB" sz="1600" baseline="0" dirty="0" smtClean="0"/>
              <a:t> file. And finally we plot the result. </a:t>
            </a:r>
          </a:p>
          <a:p>
            <a:r>
              <a:rPr lang="en-GB" sz="1600" baseline="0" dirty="0" smtClean="0"/>
              <a:t>Here in the right part of the slide we can see an example of one .</a:t>
            </a:r>
            <a:r>
              <a:rPr lang="en-GB" sz="1600" baseline="0" dirty="0" err="1" smtClean="0"/>
              <a:t>py</a:t>
            </a:r>
            <a:r>
              <a:rPr lang="en-GB" sz="1600" baseline="0" dirty="0" smtClean="0"/>
              <a:t> document. All the .</a:t>
            </a:r>
            <a:r>
              <a:rPr lang="en-GB" sz="1600" baseline="0" dirty="0" err="1" smtClean="0"/>
              <a:t>py</a:t>
            </a:r>
            <a:r>
              <a:rPr lang="en-GB" sz="1600" baseline="0" dirty="0" smtClean="0"/>
              <a:t> documents have the same structure. We import the needed packages first, then we define the name and inputs of the function or functions with their corresponding descriptions at the beginning, their code and finally their return. </a:t>
            </a:r>
            <a:endParaRPr lang="en-GB" sz="1600" dirty="0"/>
          </a:p>
        </p:txBody>
      </p:sp>
      <p:sp>
        <p:nvSpPr>
          <p:cNvPr id="4" name="Slide Number Placeholder 3"/>
          <p:cNvSpPr>
            <a:spLocks noGrp="1"/>
          </p:cNvSpPr>
          <p:nvPr>
            <p:ph type="sldNum" sz="quarter" idx="10"/>
          </p:nvPr>
        </p:nvSpPr>
        <p:spPr/>
        <p:txBody>
          <a:bodyPr/>
          <a:lstStyle/>
          <a:p>
            <a:fld id="{900B2D0B-DDEC-EE45-B9BC-7386BFED9CF3}" type="slidenum">
              <a:rPr lang="en-US" smtClean="0"/>
              <a:t>19</a:t>
            </a:fld>
            <a:endParaRPr lang="en-US"/>
          </a:p>
        </p:txBody>
      </p:sp>
    </p:spTree>
    <p:extLst>
      <p:ext uri="{BB962C8B-B14F-4D97-AF65-F5344CB8AC3E}">
        <p14:creationId xmlns:p14="http://schemas.microsoft.com/office/powerpoint/2010/main" val="3531313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5.GIF"/><Relationship Id="rId4"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3999" y="1640287"/>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hasCustomPrompt="1"/>
          </p:nvPr>
        </p:nvSpPr>
        <p:spPr>
          <a:xfrm>
            <a:off x="1523999" y="4336402"/>
            <a:ext cx="9144000" cy="448643"/>
          </a:xfrm>
        </p:spPr>
        <p:txBody>
          <a:bodyPr>
            <a:normAutofit/>
          </a:bodyPr>
          <a:lstStyle>
            <a:lvl1pPr marL="0" indent="0" algn="ctr">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Author  and Affiliations</a:t>
            </a:r>
          </a:p>
        </p:txBody>
      </p:sp>
      <p:sp>
        <p:nvSpPr>
          <p:cNvPr id="16" name="Rectangle 15"/>
          <p:cNvSpPr/>
          <p:nvPr userDrawn="1"/>
        </p:nvSpPr>
        <p:spPr>
          <a:xfrm>
            <a:off x="0" y="358126"/>
            <a:ext cx="12192000" cy="33688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userDrawn="1"/>
        </p:nvSpPr>
        <p:spPr>
          <a:xfrm>
            <a:off x="11670631" y="4785045"/>
            <a:ext cx="1042737" cy="10427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userDrawn="1"/>
        </p:nvSpPr>
        <p:spPr>
          <a:xfrm>
            <a:off x="11533081" y="2454926"/>
            <a:ext cx="570687" cy="570687"/>
          </a:xfrm>
          <a:prstGeom prst="ellipse">
            <a:avLst/>
          </a:prstGeom>
          <a:solidFill>
            <a:srgbClr val="A1A1A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userDrawn="1"/>
        </p:nvSpPr>
        <p:spPr>
          <a:xfrm>
            <a:off x="10668000" y="1734222"/>
            <a:ext cx="570687" cy="570687"/>
          </a:xfrm>
          <a:prstGeom prst="ellipse">
            <a:avLst/>
          </a:prstGeom>
          <a:solidFill>
            <a:srgbClr val="D6D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userDrawn="1"/>
        </p:nvSpPr>
        <p:spPr>
          <a:xfrm>
            <a:off x="9590650" y="840385"/>
            <a:ext cx="816846" cy="816846"/>
          </a:xfrm>
          <a:prstGeom prst="ellipse">
            <a:avLst/>
          </a:prstGeom>
          <a:solidFill>
            <a:srgbClr val="D6D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7964" y="826688"/>
            <a:ext cx="2572071" cy="813599"/>
          </a:xfrm>
          <a:prstGeom prst="rect">
            <a:avLst/>
          </a:prstGeom>
        </p:spPr>
      </p:pic>
    </p:spTree>
    <p:extLst>
      <p:ext uri="{BB962C8B-B14F-4D97-AF65-F5344CB8AC3E}">
        <p14:creationId xmlns:p14="http://schemas.microsoft.com/office/powerpoint/2010/main" val="8099964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2">
    <p:bg>
      <p:bgPr>
        <a:solidFill>
          <a:schemeClr val="accent3"/>
        </a:solidFill>
        <a:effectLst/>
      </p:bgPr>
    </p:bg>
    <p:spTree>
      <p:nvGrpSpPr>
        <p:cNvPr id="1" name=""/>
        <p:cNvGrpSpPr/>
        <p:nvPr/>
      </p:nvGrpSpPr>
      <p:grpSpPr>
        <a:xfrm>
          <a:off x="0" y="0"/>
          <a:ext cx="0" cy="0"/>
          <a:chOff x="0" y="0"/>
          <a:chExt cx="0" cy="0"/>
        </a:xfrm>
      </p:grpSpPr>
      <p:sp>
        <p:nvSpPr>
          <p:cNvPr id="14" name="Oval 13"/>
          <p:cNvSpPr/>
          <p:nvPr userDrawn="1"/>
        </p:nvSpPr>
        <p:spPr>
          <a:xfrm>
            <a:off x="9242044" y="797921"/>
            <a:ext cx="2152464" cy="2152464"/>
          </a:xfrm>
          <a:prstGeom prst="ellipse">
            <a:avLst/>
          </a:prstGeom>
          <a:solidFill>
            <a:schemeClr val="bg1"/>
          </a:solidFill>
          <a:ln w="1016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userDrawn="1"/>
        </p:nvPicPr>
        <p:blipFill rotWithShape="1">
          <a:blip r:embed="rId2">
            <a:extLst>
              <a:ext uri="{28A0092B-C50C-407E-A947-70E740481C1C}">
                <a14:useLocalDpi xmlns:a14="http://schemas.microsoft.com/office/drawing/2010/main" val="0"/>
              </a:ext>
            </a:extLst>
          </a:blip>
          <a:srcRect l="3223" t="8434" r="27648" b="13518"/>
          <a:stretch/>
        </p:blipFill>
        <p:spPr>
          <a:xfrm>
            <a:off x="9754055" y="1055085"/>
            <a:ext cx="1183859" cy="540000"/>
          </a:xfrm>
          <a:prstGeom prst="rect">
            <a:avLst/>
          </a:prstGeom>
        </p:spPr>
      </p:pic>
      <p:sp>
        <p:nvSpPr>
          <p:cNvPr id="2" name="Title 1"/>
          <p:cNvSpPr>
            <a:spLocks noGrp="1"/>
          </p:cNvSpPr>
          <p:nvPr>
            <p:ph type="ctrTitle"/>
          </p:nvPr>
        </p:nvSpPr>
        <p:spPr>
          <a:xfrm>
            <a:off x="1524000" y="2298840"/>
            <a:ext cx="9144000" cy="2387600"/>
          </a:xfrm>
        </p:spPr>
        <p:txBody>
          <a:bodyPr anchor="b"/>
          <a:lstStyle>
            <a:lvl1pPr algn="ctr">
              <a:defRPr sz="6000"/>
            </a:lvl1pPr>
          </a:lstStyle>
          <a:p>
            <a:r>
              <a:rPr lang="en-US" smtClean="0"/>
              <a:t>Click to edit Master title style</a:t>
            </a:r>
            <a:endParaRPr lang="en-US" dirty="0"/>
          </a:p>
        </p:txBody>
      </p:sp>
      <p:sp>
        <p:nvSpPr>
          <p:cNvPr id="16" name="Rectangle 15"/>
          <p:cNvSpPr/>
          <p:nvPr userDrawn="1"/>
        </p:nvSpPr>
        <p:spPr>
          <a:xfrm>
            <a:off x="0" y="358126"/>
            <a:ext cx="12192000" cy="33688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userDrawn="1"/>
        </p:nvSpPr>
        <p:spPr>
          <a:xfrm>
            <a:off x="10323094" y="6336631"/>
            <a:ext cx="1042737" cy="10427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userDrawn="1"/>
        </p:nvSpPr>
        <p:spPr>
          <a:xfrm>
            <a:off x="164461" y="3978926"/>
            <a:ext cx="570687" cy="570687"/>
          </a:xfrm>
          <a:prstGeom prst="ellipse">
            <a:avLst/>
          </a:prstGeom>
          <a:solidFill>
            <a:srgbClr val="A1A1A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userDrawn="1"/>
        </p:nvSpPr>
        <p:spPr>
          <a:xfrm>
            <a:off x="844231" y="4842526"/>
            <a:ext cx="570687" cy="570687"/>
          </a:xfrm>
          <a:prstGeom prst="ellipse">
            <a:avLst/>
          </a:prstGeom>
          <a:solidFill>
            <a:srgbClr val="D6D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userDrawn="1"/>
        </p:nvSpPr>
        <p:spPr>
          <a:xfrm>
            <a:off x="1414918" y="5644441"/>
            <a:ext cx="816846" cy="816846"/>
          </a:xfrm>
          <a:prstGeom prst="ellipse">
            <a:avLst/>
          </a:prstGeom>
          <a:solidFill>
            <a:srgbClr val="D6D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userDrawn="1"/>
        </p:nvSpPr>
        <p:spPr>
          <a:xfrm>
            <a:off x="6737686" y="797814"/>
            <a:ext cx="2152464" cy="2152464"/>
          </a:xfrm>
          <a:prstGeom prst="ellipse">
            <a:avLst/>
          </a:prstGeom>
          <a:solidFill>
            <a:schemeClr val="bg1"/>
          </a:solidFill>
          <a:ln w="1016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40084" y="1957153"/>
            <a:ext cx="1303700" cy="595668"/>
          </a:xfrm>
          <a:prstGeom prst="rect">
            <a:avLst/>
          </a:prstGeom>
        </p:spPr>
      </p:pic>
      <p:pic>
        <p:nvPicPr>
          <p:cNvPr id="15" name="Picture 1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681168" y="1595085"/>
            <a:ext cx="1360630" cy="576000"/>
          </a:xfrm>
          <a:prstGeom prst="rect">
            <a:avLst/>
          </a:prstGeom>
        </p:spPr>
      </p:pic>
      <p:pic>
        <p:nvPicPr>
          <p:cNvPr id="17" name="Picture 1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780557" y="2195929"/>
            <a:ext cx="1085074" cy="540000"/>
          </a:xfrm>
          <a:prstGeom prst="rect">
            <a:avLst/>
          </a:prstGeom>
        </p:spPr>
      </p:pic>
      <p:pic>
        <p:nvPicPr>
          <p:cNvPr id="6" name="Picture 5"/>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37600" y="838800"/>
            <a:ext cx="2572071" cy="813599"/>
          </a:xfrm>
          <a:prstGeom prst="rect">
            <a:avLst/>
          </a:prstGeom>
        </p:spPr>
      </p:pic>
      <p:sp>
        <p:nvSpPr>
          <p:cNvPr id="23" name="Subtitle 2"/>
          <p:cNvSpPr>
            <a:spLocks noGrp="1"/>
          </p:cNvSpPr>
          <p:nvPr>
            <p:ph type="subTitle" idx="1" hasCustomPrompt="1"/>
          </p:nvPr>
        </p:nvSpPr>
        <p:spPr>
          <a:xfrm>
            <a:off x="1523635" y="4838571"/>
            <a:ext cx="9144000" cy="448643"/>
          </a:xfrm>
        </p:spPr>
        <p:txBody>
          <a:bodyPr>
            <a:normAutofit/>
          </a:bodyPr>
          <a:lstStyle>
            <a:lvl1pPr marL="0" indent="0" algn="ctr">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Author  and Affiliations</a:t>
            </a:r>
          </a:p>
        </p:txBody>
      </p:sp>
      <p:pic>
        <p:nvPicPr>
          <p:cNvPr id="24" name="Picture 23"/>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6915699" y="1349800"/>
            <a:ext cx="1799935" cy="450688"/>
          </a:xfrm>
          <a:prstGeom prst="rect">
            <a:avLst/>
          </a:prstGeom>
        </p:spPr>
      </p:pic>
    </p:spTree>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0393538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Oval 6"/>
          <p:cNvSpPr/>
          <p:nvPr userDrawn="1"/>
        </p:nvSpPr>
        <p:spPr>
          <a:xfrm>
            <a:off x="11670631" y="4270695"/>
            <a:ext cx="1042737" cy="10427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userDrawn="1"/>
        </p:nvSpPr>
        <p:spPr>
          <a:xfrm>
            <a:off x="11533081" y="1940576"/>
            <a:ext cx="570687" cy="570687"/>
          </a:xfrm>
          <a:prstGeom prst="ellipse">
            <a:avLst/>
          </a:prstGeom>
          <a:solidFill>
            <a:srgbClr val="A1A1A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userDrawn="1"/>
        </p:nvSpPr>
        <p:spPr>
          <a:xfrm>
            <a:off x="10668000" y="1219872"/>
            <a:ext cx="570687" cy="570687"/>
          </a:xfrm>
          <a:prstGeom prst="ellipse">
            <a:avLst/>
          </a:prstGeom>
          <a:solidFill>
            <a:srgbClr val="D6D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userDrawn="1"/>
        </p:nvSpPr>
        <p:spPr>
          <a:xfrm>
            <a:off x="9590650" y="326035"/>
            <a:ext cx="816846" cy="816846"/>
          </a:xfrm>
          <a:prstGeom prst="ellipse">
            <a:avLst/>
          </a:prstGeom>
          <a:solidFill>
            <a:srgbClr val="D6D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3025599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2">
    <p:spTree>
      <p:nvGrpSpPr>
        <p:cNvPr id="1" name=""/>
        <p:cNvGrpSpPr/>
        <p:nvPr/>
      </p:nvGrpSpPr>
      <p:grpSpPr>
        <a:xfrm>
          <a:off x="0" y="0"/>
          <a:ext cx="0" cy="0"/>
          <a:chOff x="0" y="0"/>
          <a:chExt cx="0" cy="0"/>
        </a:xfrm>
      </p:grpSpPr>
      <p:sp>
        <p:nvSpPr>
          <p:cNvPr id="7" name="Oval 6"/>
          <p:cNvSpPr/>
          <p:nvPr userDrawn="1"/>
        </p:nvSpPr>
        <p:spPr>
          <a:xfrm>
            <a:off x="11670631" y="5025677"/>
            <a:ext cx="1042737" cy="10427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userDrawn="1"/>
        </p:nvSpPr>
        <p:spPr>
          <a:xfrm>
            <a:off x="11533081" y="1941579"/>
            <a:ext cx="570687" cy="570687"/>
          </a:xfrm>
          <a:prstGeom prst="ellipse">
            <a:avLst/>
          </a:prstGeom>
          <a:solidFill>
            <a:srgbClr val="A1A1A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userDrawn="1"/>
        </p:nvSpPr>
        <p:spPr>
          <a:xfrm>
            <a:off x="10668000" y="1220875"/>
            <a:ext cx="570687" cy="570687"/>
          </a:xfrm>
          <a:prstGeom prst="ellipse">
            <a:avLst/>
          </a:prstGeom>
          <a:solidFill>
            <a:srgbClr val="D6D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userDrawn="1"/>
        </p:nvSpPr>
        <p:spPr>
          <a:xfrm>
            <a:off x="9590650" y="327038"/>
            <a:ext cx="816846" cy="816846"/>
          </a:xfrm>
          <a:prstGeom prst="ellipse">
            <a:avLst/>
          </a:prstGeom>
          <a:solidFill>
            <a:srgbClr val="D6D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userDrawn="1"/>
        </p:nvSpPr>
        <p:spPr>
          <a:xfrm>
            <a:off x="67673" y="4169646"/>
            <a:ext cx="570687" cy="570687"/>
          </a:xfrm>
          <a:prstGeom prst="ellipse">
            <a:avLst/>
          </a:prstGeom>
          <a:solidFill>
            <a:srgbClr val="A1A1A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838200" y="4740333"/>
            <a:ext cx="570687" cy="570687"/>
          </a:xfrm>
          <a:prstGeom prst="ellipse">
            <a:avLst/>
          </a:prstGeom>
          <a:solidFill>
            <a:srgbClr val="D6D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1650892" y="5303802"/>
            <a:ext cx="816846" cy="816846"/>
          </a:xfrm>
          <a:prstGeom prst="ellipse">
            <a:avLst/>
          </a:prstGeom>
          <a:solidFill>
            <a:srgbClr val="D6D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Tree>
    <p:extLst>
      <p:ext uri="{BB962C8B-B14F-4D97-AF65-F5344CB8AC3E}">
        <p14:creationId xmlns:p14="http://schemas.microsoft.com/office/powerpoint/2010/main" val="115597979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9533181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705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8507" y="115889"/>
            <a:ext cx="10621293" cy="1117600"/>
          </a:xfrm>
          <a:prstGeom prst="rect">
            <a:avLst/>
          </a:prstGeom>
        </p:spPr>
        <p:txBody>
          <a:bodyPr vert="horz" lIns="91440" tIns="45720" rIns="91440" bIns="45720" rtlCol="0" anchor="b" anchorCtr="0">
            <a:normAutofit/>
          </a:bodyPr>
          <a:lstStyle/>
          <a:p>
            <a:r>
              <a:rPr lang="en-US" dirty="0" smtClean="0"/>
              <a:t>Click to edit Master title  </a:t>
            </a:r>
            <a:endParaRPr lang="en-US" dirty="0"/>
          </a:p>
        </p:txBody>
      </p:sp>
      <p:sp>
        <p:nvSpPr>
          <p:cNvPr id="3" name="Text Placeholder 2"/>
          <p:cNvSpPr>
            <a:spLocks noGrp="1"/>
          </p:cNvSpPr>
          <p:nvPr>
            <p:ph type="body" idx="1"/>
          </p:nvPr>
        </p:nvSpPr>
        <p:spPr>
          <a:xfrm>
            <a:off x="478507" y="1449388"/>
            <a:ext cx="10621292" cy="478531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63A826-DA3C-844B-8A9A-6A2C51F6E5A7}" type="slidenum">
              <a:rPr lang="en-US" smtClean="0"/>
              <a:t>‹#›</a:t>
            </a:fld>
            <a:endParaRPr lang="en-US"/>
          </a:p>
        </p:txBody>
      </p:sp>
      <p:sp>
        <p:nvSpPr>
          <p:cNvPr id="7" name="Rectangle 6"/>
          <p:cNvSpPr/>
          <p:nvPr userDrawn="1"/>
        </p:nvSpPr>
        <p:spPr>
          <a:xfrm>
            <a:off x="0" y="6313489"/>
            <a:ext cx="12192000" cy="54451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5049397" y="6357738"/>
            <a:ext cx="1479512" cy="468000"/>
          </a:xfrm>
          <a:prstGeom prst="rect">
            <a:avLst/>
          </a:prstGeom>
        </p:spPr>
      </p:pic>
    </p:spTree>
    <p:extLst>
      <p:ext uri="{BB962C8B-B14F-4D97-AF65-F5344CB8AC3E}">
        <p14:creationId xmlns:p14="http://schemas.microsoft.com/office/powerpoint/2010/main" val="147552937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1" r:id="rId4"/>
    <p:sldLayoutId id="2147483663" r:id="rId5"/>
    <p:sldLayoutId id="2147483662" r:id="rId6"/>
    <p:sldLayoutId id="2147483651" r:id="rId7"/>
    <p:sldLayoutId id="2147483654" r:id="rId8"/>
    <p:sldLayoutId id="2147483655" r:id="rId9"/>
  </p:sldLayoutIdLst>
  <p:timing>
    <p:tnLst>
      <p:par>
        <p:cTn id="1" dur="indefinite" restart="never" nodeType="tmRoot"/>
      </p:par>
    </p:tnLst>
  </p:timing>
  <p:hf hdr="0" ftr="0" dt="0"/>
  <p:txStyles>
    <p:titleStyle>
      <a:lvl1pPr marL="0" indent="0" algn="l" defTabSz="914400" rtl="0" eaLnBrk="1" latinLnBrk="0" hangingPunct="1">
        <a:lnSpc>
          <a:spcPct val="90000"/>
        </a:lnSpc>
        <a:spcBef>
          <a:spcPct val="0"/>
        </a:spcBef>
        <a:buClr>
          <a:schemeClr val="accent4"/>
        </a:buClr>
        <a:buFontTx/>
        <a:buNone/>
        <a:defRPr sz="4000" kern="12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4"/>
        </a:buClr>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4"/>
        </a:buClr>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4"/>
        </a:buClr>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4"/>
        </a:buClr>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4"/>
        </a:buClr>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3" userDrawn="1">
          <p15:clr>
            <a:srgbClr val="F26B43"/>
          </p15:clr>
        </p15:guide>
        <p15:guide id="2" pos="6992" userDrawn="1">
          <p15:clr>
            <a:srgbClr val="F26B43"/>
          </p15:clr>
        </p15:guide>
        <p15:guide id="3" orient="horz" pos="777" userDrawn="1">
          <p15:clr>
            <a:srgbClr val="F26B43"/>
          </p15:clr>
        </p15:guide>
        <p15:guide id="4" pos="302" userDrawn="1">
          <p15:clr>
            <a:srgbClr val="F26B43"/>
          </p15:clr>
        </p15:guide>
        <p15:guide id="5" orient="horz" pos="913" userDrawn="1">
          <p15:clr>
            <a:srgbClr val="F26B43"/>
          </p15:clr>
        </p15:guide>
        <p15:guide id="6" orient="horz" pos="392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2.jpe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image" Target="../media/image44.sv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8.svg"/><Relationship Id="rId11" Type="http://schemas.openxmlformats.org/officeDocument/2006/relationships/image" Target="../media/image39.png"/><Relationship Id="rId5" Type="http://schemas.openxmlformats.org/officeDocument/2006/relationships/image" Target="../media/image36.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6.sv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6.sv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5.png"/><Relationship Id="rId1" Type="http://schemas.openxmlformats.org/officeDocument/2006/relationships/slideLayout" Target="../slideLayouts/slideLayout9.xml"/><Relationship Id="rId5" Type="http://schemas.openxmlformats.org/officeDocument/2006/relationships/image" Target="../media/image46.png"/><Relationship Id="rId4" Type="http://schemas.openxmlformats.org/officeDocument/2006/relationships/image" Target="../media/image36.sv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36.sv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48.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36.svg"/></Relationships>
</file>

<file path=ppt/slides/_rels/slide2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6.jp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644271" y="4879043"/>
            <a:ext cx="9144000" cy="448643"/>
          </a:xfrm>
        </p:spPr>
        <p:txBody>
          <a:bodyPr vert="horz" lIns="91440" tIns="45720" rIns="91440" bIns="45720" rtlCol="0">
            <a:normAutofit fontScale="92500"/>
          </a:bodyPr>
          <a:lstStyle/>
          <a:p>
            <a:r>
              <a:rPr lang="en-GB" dirty="0" err="1"/>
              <a:t>Wunmi</a:t>
            </a:r>
            <a:r>
              <a:rPr lang="en-GB" dirty="0"/>
              <a:t> </a:t>
            </a:r>
            <a:r>
              <a:rPr lang="en-GB" dirty="0" err="1"/>
              <a:t>Olukoya</a:t>
            </a:r>
            <a:r>
              <a:rPr lang="en-GB" dirty="0"/>
              <a:t>, Jamie McGregor, </a:t>
            </a:r>
            <a:r>
              <a:rPr lang="en-GB" dirty="0" err="1"/>
              <a:t>Enn</a:t>
            </a:r>
            <a:r>
              <a:rPr lang="en-GB" dirty="0"/>
              <a:t> </a:t>
            </a:r>
            <a:r>
              <a:rPr lang="en-GB" dirty="0" err="1" smtClean="0"/>
              <a:t>Veikesaar</a:t>
            </a:r>
            <a:r>
              <a:rPr lang="en-GB" dirty="0" smtClean="0"/>
              <a:t> and </a:t>
            </a:r>
            <a:r>
              <a:rPr lang="en-GB" sz="2200" dirty="0" smtClean="0"/>
              <a:t>Laura </a:t>
            </a:r>
            <a:r>
              <a:rPr lang="en-GB" sz="2200" dirty="0"/>
              <a:t>González Duque</a:t>
            </a:r>
          </a:p>
        </p:txBody>
      </p:sp>
      <p:sp>
        <p:nvSpPr>
          <p:cNvPr id="5" name="Rectangle 4"/>
          <p:cNvSpPr/>
          <p:nvPr/>
        </p:nvSpPr>
        <p:spPr>
          <a:xfrm>
            <a:off x="3047999" y="393172"/>
            <a:ext cx="6096000" cy="1200329"/>
          </a:xfrm>
          <a:prstGeom prst="rect">
            <a:avLst/>
          </a:prstGeom>
        </p:spPr>
        <p:txBody>
          <a:bodyPr vert="horz" lIns="91440" tIns="45720" rIns="91440" bIns="45720" rtlCol="0" anchor="b" anchorCtr="0">
            <a:normAutofit fontScale="97500"/>
          </a:bodyPr>
          <a:lstStyle/>
          <a:p>
            <a:pPr algn="ctr">
              <a:lnSpc>
                <a:spcPct val="90000"/>
              </a:lnSpc>
              <a:spcBef>
                <a:spcPct val="0"/>
              </a:spcBef>
              <a:buClr>
                <a:schemeClr val="accent4"/>
              </a:buClr>
            </a:pPr>
            <a:r>
              <a:rPr lang="en-GB" sz="2800" dirty="0" smtClean="0"/>
              <a:t>Research </a:t>
            </a:r>
            <a:r>
              <a:rPr lang="en-GB" sz="2800" dirty="0"/>
              <a:t>Software Engineering Practice</a:t>
            </a:r>
            <a:endParaRPr lang="en-GB" sz="2800" dirty="0">
              <a:solidFill>
                <a:srgbClr val="000000"/>
              </a:solidFill>
              <a:latin typeface="Monotype Corsiva" panose="03010101010201010101" pitchFamily="66" charset="0"/>
              <a:ea typeface="+mj-ea"/>
              <a:cs typeface="+mj-cs"/>
            </a:endParaRPr>
          </a:p>
        </p:txBody>
      </p:sp>
      <p:sp>
        <p:nvSpPr>
          <p:cNvPr id="8" name="Rectangle 2"/>
          <p:cNvSpPr>
            <a:spLocks noGrp="1" noChangeArrowheads="1"/>
          </p:cNvSpPr>
          <p:nvPr>
            <p:ph type="ctrTitle"/>
          </p:nvPr>
        </p:nvSpPr>
        <p:spPr bwMode="auto">
          <a:xfrm>
            <a:off x="1523998" y="2607054"/>
            <a:ext cx="9319591"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00000"/>
              </a:lnSpc>
              <a:spcAft>
                <a:spcPct val="0"/>
              </a:spcAft>
              <a:buClrTx/>
            </a:pPr>
            <a:r>
              <a:rPr lang="en-GB" sz="4000" dirty="0"/>
              <a:t>Analysis of the connectivity of hydrides within </a:t>
            </a:r>
            <a:r>
              <a:rPr lang="en-GB" sz="4000" dirty="0" smtClean="0"/>
              <a:t>the microstructure </a:t>
            </a:r>
            <a:r>
              <a:rPr lang="en-GB" sz="4000" dirty="0"/>
              <a:t>of </a:t>
            </a:r>
            <a:r>
              <a:rPr lang="en-GB" sz="4000" dirty="0" err="1"/>
              <a:t>Zr</a:t>
            </a:r>
            <a:r>
              <a:rPr lang="en-GB" sz="4000" dirty="0"/>
              <a:t> </a:t>
            </a:r>
            <a:r>
              <a:rPr lang="en-GB" sz="4000" dirty="0" smtClean="0"/>
              <a:t>alloys</a:t>
            </a:r>
            <a:endParaRPr kumimoji="0" lang="en-GB"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Subtitle 2"/>
          <p:cNvSpPr txBox="1">
            <a:spLocks/>
          </p:cNvSpPr>
          <p:nvPr/>
        </p:nvSpPr>
        <p:spPr>
          <a:xfrm>
            <a:off x="1699590" y="5921429"/>
            <a:ext cx="9144000" cy="93888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Clr>
                <a:schemeClr val="accent4"/>
              </a:buClr>
              <a:buFont typeface="Arial" charset="0"/>
              <a:buNone/>
              <a:defRPr sz="2400" kern="1200" baseline="0">
                <a:solidFill>
                  <a:schemeClr val="tx1"/>
                </a:solidFill>
                <a:latin typeface="+mn-lt"/>
                <a:ea typeface="+mn-ea"/>
                <a:cs typeface="+mn-cs"/>
              </a:defRPr>
            </a:lvl1pPr>
            <a:lvl2pPr marL="457200" indent="0" algn="ctr" defTabSz="914400" rtl="0" eaLnBrk="1" latinLnBrk="0" hangingPunct="1">
              <a:lnSpc>
                <a:spcPct val="90000"/>
              </a:lnSpc>
              <a:spcBef>
                <a:spcPts val="500"/>
              </a:spcBef>
              <a:buClr>
                <a:schemeClr val="accent4"/>
              </a:buClr>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chemeClr val="accent4"/>
              </a:buClr>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Clr>
                <a:schemeClr val="accent4"/>
              </a:buClr>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Clr>
                <a:schemeClr val="accent4"/>
              </a:buClr>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GB" sz="2200" dirty="0" smtClean="0"/>
              <a:t>03/06/2021</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4113" y="828466"/>
            <a:ext cx="1360630" cy="576000"/>
          </a:xfrm>
          <a:prstGeom prst="rect">
            <a:avLst/>
          </a:prstGeom>
        </p:spPr>
      </p:pic>
      <p:pic>
        <p:nvPicPr>
          <p:cNvPr id="2" name="Picture 1"/>
          <p:cNvPicPr>
            <a:picLocks noChangeAspect="1"/>
          </p:cNvPicPr>
          <p:nvPr/>
        </p:nvPicPr>
        <p:blipFill>
          <a:blip r:embed="rId4"/>
          <a:stretch>
            <a:fillRect/>
          </a:stretch>
        </p:blipFill>
        <p:spPr>
          <a:xfrm>
            <a:off x="301555" y="5748673"/>
            <a:ext cx="1576669" cy="757526"/>
          </a:xfrm>
          <a:prstGeom prst="rect">
            <a:avLst/>
          </a:prstGeom>
        </p:spPr>
      </p:pic>
      <p:sp>
        <p:nvSpPr>
          <p:cNvPr id="9" name="Subtitle 2"/>
          <p:cNvSpPr txBox="1">
            <a:spLocks/>
          </p:cNvSpPr>
          <p:nvPr/>
        </p:nvSpPr>
        <p:spPr>
          <a:xfrm>
            <a:off x="1611793" y="4351480"/>
            <a:ext cx="9144000" cy="44864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Clr>
                <a:schemeClr val="accent4"/>
              </a:buClr>
              <a:buFont typeface="Arial" charset="0"/>
              <a:buNone/>
              <a:defRPr sz="2400" kern="1200" baseline="0">
                <a:solidFill>
                  <a:schemeClr val="tx1"/>
                </a:solidFill>
                <a:latin typeface="+mn-lt"/>
                <a:ea typeface="+mn-ea"/>
                <a:cs typeface="+mn-cs"/>
              </a:defRPr>
            </a:lvl1pPr>
            <a:lvl2pPr marL="457200" indent="0" algn="ctr" defTabSz="914400" rtl="0" eaLnBrk="1" latinLnBrk="0" hangingPunct="1">
              <a:lnSpc>
                <a:spcPct val="90000"/>
              </a:lnSpc>
              <a:spcBef>
                <a:spcPts val="500"/>
              </a:spcBef>
              <a:buClr>
                <a:schemeClr val="accent4"/>
              </a:buClr>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chemeClr val="accent4"/>
              </a:buClr>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Clr>
                <a:schemeClr val="accent4"/>
              </a:buClr>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Clr>
                <a:schemeClr val="accent4"/>
              </a:buClr>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GB" dirty="0" smtClean="0"/>
              <a:t>Group 2</a:t>
            </a:r>
            <a:endParaRPr lang="en-GB" sz="2200" dirty="0"/>
          </a:p>
        </p:txBody>
      </p:sp>
    </p:spTree>
    <p:extLst>
      <p:ext uri="{BB962C8B-B14F-4D97-AF65-F5344CB8AC3E}">
        <p14:creationId xmlns:p14="http://schemas.microsoft.com/office/powerpoint/2010/main" val="1738286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243EEB-C077-47AA-8A7F-32DFA7BBFA37}"/>
              </a:ext>
            </a:extLst>
          </p:cNvPr>
          <p:cNvPicPr>
            <a:picLocks noChangeAspect="1"/>
          </p:cNvPicPr>
          <p:nvPr/>
        </p:nvPicPr>
        <p:blipFill>
          <a:blip r:embed="rId2"/>
          <a:stretch>
            <a:fillRect/>
          </a:stretch>
        </p:blipFill>
        <p:spPr>
          <a:xfrm>
            <a:off x="1566027" y="950862"/>
            <a:ext cx="9059945" cy="4956276"/>
          </a:xfrm>
          <a:prstGeom prst="rect">
            <a:avLst/>
          </a:prstGeom>
        </p:spPr>
      </p:pic>
    </p:spTree>
    <p:extLst>
      <p:ext uri="{BB962C8B-B14F-4D97-AF65-F5344CB8AC3E}">
        <p14:creationId xmlns:p14="http://schemas.microsoft.com/office/powerpoint/2010/main" val="21118226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11477739" y="6234546"/>
            <a:ext cx="301686" cy="369332"/>
          </a:xfrm>
          <a:prstGeom prst="rect">
            <a:avLst/>
          </a:prstGeom>
          <a:noFill/>
        </p:spPr>
        <p:txBody>
          <a:bodyPr wrap="none" rtlCol="0">
            <a:spAutoFit/>
          </a:bodyPr>
          <a:lstStyle/>
          <a:p>
            <a:r>
              <a:rPr lang="en-GB" dirty="0"/>
              <a:t>1</a:t>
            </a:r>
          </a:p>
        </p:txBody>
      </p:sp>
      <p:pic>
        <p:nvPicPr>
          <p:cNvPr id="2050" name="Picture 2">
            <a:extLst>
              <a:ext uri="{FF2B5EF4-FFF2-40B4-BE49-F238E27FC236}">
                <a16:creationId xmlns:a16="http://schemas.microsoft.com/office/drawing/2014/main" id="{891D7BFE-CD2D-4EC8-BE99-7DE13F65B8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6525" y="1181100"/>
            <a:ext cx="2514600" cy="24003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69EDF5B-D09A-40BB-BA87-4446526219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6525" y="3767571"/>
            <a:ext cx="2514600" cy="24003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 Dive into Canny Edge Detection using OpenCV Python | by Sean Dutton-Jones  | Artificial Intelligence in Plain English">
            <a:extLst>
              <a:ext uri="{FF2B5EF4-FFF2-40B4-BE49-F238E27FC236}">
                <a16:creationId xmlns:a16="http://schemas.microsoft.com/office/drawing/2014/main" id="{40848996-1C15-448B-81E1-6E9B3663DD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224" y="2407443"/>
            <a:ext cx="4695827" cy="2347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3650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F1FE30-0975-4AA3-9E10-41CEC9E983D1}"/>
              </a:ext>
            </a:extLst>
          </p:cNvPr>
          <p:cNvPicPr>
            <a:picLocks noChangeAspect="1"/>
          </p:cNvPicPr>
          <p:nvPr/>
        </p:nvPicPr>
        <p:blipFill>
          <a:blip r:embed="rId2"/>
          <a:stretch>
            <a:fillRect/>
          </a:stretch>
        </p:blipFill>
        <p:spPr>
          <a:xfrm>
            <a:off x="2151407" y="1244580"/>
            <a:ext cx="7889185" cy="4368839"/>
          </a:xfrm>
          <a:prstGeom prst="rect">
            <a:avLst/>
          </a:prstGeom>
        </p:spPr>
      </p:pic>
    </p:spTree>
    <p:extLst>
      <p:ext uri="{BB962C8B-B14F-4D97-AF65-F5344CB8AC3E}">
        <p14:creationId xmlns:p14="http://schemas.microsoft.com/office/powerpoint/2010/main" val="200077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70E207-A545-44DD-B8E9-D31383D0C57E}"/>
              </a:ext>
            </a:extLst>
          </p:cNvPr>
          <p:cNvPicPr>
            <a:picLocks noChangeAspect="1"/>
          </p:cNvPicPr>
          <p:nvPr/>
        </p:nvPicPr>
        <p:blipFill>
          <a:blip r:embed="rId2"/>
          <a:stretch>
            <a:fillRect/>
          </a:stretch>
        </p:blipFill>
        <p:spPr>
          <a:xfrm>
            <a:off x="2236798" y="2347899"/>
            <a:ext cx="7718404" cy="2162202"/>
          </a:xfrm>
          <a:prstGeom prst="rect">
            <a:avLst/>
          </a:prstGeom>
        </p:spPr>
      </p:pic>
    </p:spTree>
    <p:extLst>
      <p:ext uri="{BB962C8B-B14F-4D97-AF65-F5344CB8AC3E}">
        <p14:creationId xmlns:p14="http://schemas.microsoft.com/office/powerpoint/2010/main" val="3382549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11477739" y="6234546"/>
            <a:ext cx="301686" cy="369332"/>
          </a:xfrm>
          <a:prstGeom prst="rect">
            <a:avLst/>
          </a:prstGeom>
          <a:noFill/>
        </p:spPr>
        <p:txBody>
          <a:bodyPr wrap="none" rtlCol="0">
            <a:spAutoFit/>
          </a:bodyPr>
          <a:lstStyle/>
          <a:p>
            <a:r>
              <a:rPr lang="en-GB" dirty="0"/>
              <a:t>1</a:t>
            </a:r>
          </a:p>
        </p:txBody>
      </p:sp>
      <p:pic>
        <p:nvPicPr>
          <p:cNvPr id="3074" name="Picture 2">
            <a:extLst>
              <a:ext uri="{FF2B5EF4-FFF2-40B4-BE49-F238E27FC236}">
                <a16:creationId xmlns:a16="http://schemas.microsoft.com/office/drawing/2014/main" id="{F866C6CD-435A-4D85-8752-F301E69743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6525" y="1066800"/>
            <a:ext cx="25146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D9B1385-36E4-414F-BFDE-9F2AA93B69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6525" y="3719946"/>
            <a:ext cx="25146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What is the difference between contour detection and edge detection in  image processing? - Quora">
            <a:extLst>
              <a:ext uri="{FF2B5EF4-FFF2-40B4-BE49-F238E27FC236}">
                <a16:creationId xmlns:a16="http://schemas.microsoft.com/office/drawing/2014/main" id="{81304AE8-DC9A-40BD-8069-605D134ADBB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468" t="6647" r="9635" b="8645"/>
          <a:stretch/>
        </p:blipFill>
        <p:spPr bwMode="auto">
          <a:xfrm>
            <a:off x="1066801" y="1952625"/>
            <a:ext cx="4638675" cy="3453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127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CAE27B-507C-4E77-AF9A-EFBDF62E4138}"/>
              </a:ext>
            </a:extLst>
          </p:cNvPr>
          <p:cNvPicPr>
            <a:picLocks noChangeAspect="1"/>
          </p:cNvPicPr>
          <p:nvPr/>
        </p:nvPicPr>
        <p:blipFill>
          <a:blip r:embed="rId2"/>
          <a:stretch>
            <a:fillRect/>
          </a:stretch>
        </p:blipFill>
        <p:spPr>
          <a:xfrm>
            <a:off x="1499735" y="798003"/>
            <a:ext cx="9192530" cy="5261993"/>
          </a:xfrm>
          <a:prstGeom prst="rect">
            <a:avLst/>
          </a:prstGeom>
        </p:spPr>
      </p:pic>
    </p:spTree>
    <p:extLst>
      <p:ext uri="{BB962C8B-B14F-4D97-AF65-F5344CB8AC3E}">
        <p14:creationId xmlns:p14="http://schemas.microsoft.com/office/powerpoint/2010/main" val="37587995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AAC2D3-E4C9-4C23-9BAD-6E57529BC41C}"/>
              </a:ext>
            </a:extLst>
          </p:cNvPr>
          <p:cNvPicPr>
            <a:picLocks noChangeAspect="1"/>
          </p:cNvPicPr>
          <p:nvPr/>
        </p:nvPicPr>
        <p:blipFill>
          <a:blip r:embed="rId2"/>
          <a:stretch>
            <a:fillRect/>
          </a:stretch>
        </p:blipFill>
        <p:spPr>
          <a:xfrm>
            <a:off x="1569112" y="826529"/>
            <a:ext cx="9053775" cy="5204941"/>
          </a:xfrm>
          <a:prstGeom prst="rect">
            <a:avLst/>
          </a:prstGeom>
        </p:spPr>
      </p:pic>
    </p:spTree>
    <p:extLst>
      <p:ext uri="{BB962C8B-B14F-4D97-AF65-F5344CB8AC3E}">
        <p14:creationId xmlns:p14="http://schemas.microsoft.com/office/powerpoint/2010/main" val="16505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6D39D6-1363-4985-A8EF-90961600D9F7}"/>
              </a:ext>
            </a:extLst>
          </p:cNvPr>
          <p:cNvPicPr>
            <a:picLocks noChangeAspect="1"/>
          </p:cNvPicPr>
          <p:nvPr/>
        </p:nvPicPr>
        <p:blipFill>
          <a:blip r:embed="rId2"/>
          <a:stretch>
            <a:fillRect/>
          </a:stretch>
        </p:blipFill>
        <p:spPr>
          <a:xfrm>
            <a:off x="1832113" y="135490"/>
            <a:ext cx="8527774" cy="6033803"/>
          </a:xfrm>
          <a:prstGeom prst="rect">
            <a:avLst/>
          </a:prstGeom>
        </p:spPr>
      </p:pic>
    </p:spTree>
    <p:extLst>
      <p:ext uri="{BB962C8B-B14F-4D97-AF65-F5344CB8AC3E}">
        <p14:creationId xmlns:p14="http://schemas.microsoft.com/office/powerpoint/2010/main" val="7124395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3346561" y="941603"/>
            <a:ext cx="5641544" cy="584775"/>
          </a:xfrm>
          <a:prstGeom prst="rect">
            <a:avLst/>
          </a:prstGeom>
        </p:spPr>
        <p:txBody>
          <a:bodyPr wrap="none">
            <a:spAutoFit/>
          </a:bodyPr>
          <a:lstStyle/>
          <a:p>
            <a:r>
              <a:rPr lang="en-GB" sz="3200" dirty="0"/>
              <a:t>Creation of functions in the code</a:t>
            </a:r>
          </a:p>
        </p:txBody>
      </p:sp>
      <p:pic>
        <p:nvPicPr>
          <p:cNvPr id="3" name="Picture 2"/>
          <p:cNvPicPr>
            <a:picLocks noChangeAspect="1"/>
          </p:cNvPicPr>
          <p:nvPr/>
        </p:nvPicPr>
        <p:blipFill>
          <a:blip r:embed="rId3"/>
          <a:stretch>
            <a:fillRect/>
          </a:stretch>
        </p:blipFill>
        <p:spPr>
          <a:xfrm>
            <a:off x="848979" y="2244936"/>
            <a:ext cx="4299149" cy="4358942"/>
          </a:xfrm>
          <a:prstGeom prst="rect">
            <a:avLst/>
          </a:prstGeom>
        </p:spPr>
      </p:pic>
      <p:pic>
        <p:nvPicPr>
          <p:cNvPr id="8" name="Picture 7"/>
          <p:cNvPicPr>
            <a:picLocks noChangeAspect="1"/>
          </p:cNvPicPr>
          <p:nvPr/>
        </p:nvPicPr>
        <p:blipFill>
          <a:blip r:embed="rId4"/>
          <a:stretch>
            <a:fillRect/>
          </a:stretch>
        </p:blipFill>
        <p:spPr>
          <a:xfrm>
            <a:off x="848979" y="1897462"/>
            <a:ext cx="4299149" cy="347474"/>
          </a:xfrm>
          <a:prstGeom prst="rect">
            <a:avLst/>
          </a:prstGeom>
        </p:spPr>
      </p:pic>
      <p:sp>
        <p:nvSpPr>
          <p:cNvPr id="14" name="Rectangle 13"/>
          <p:cNvSpPr/>
          <p:nvPr/>
        </p:nvSpPr>
        <p:spPr>
          <a:xfrm>
            <a:off x="5148128" y="1990226"/>
            <a:ext cx="5568233" cy="461665"/>
          </a:xfrm>
          <a:prstGeom prst="rect">
            <a:avLst/>
          </a:prstGeom>
          <a:noFill/>
        </p:spPr>
        <p:txBody>
          <a:bodyPr wrap="square" lIns="91440" tIns="45720" rIns="91440" bIns="45720">
            <a:spAutoFit/>
          </a:bodyPr>
          <a:lstStyle/>
          <a:p>
            <a:pPr algn="ctr"/>
            <a:r>
              <a:rPr lang="en-US" sz="2400" dirty="0" smtClean="0">
                <a:ln w="0"/>
                <a:effectLst>
                  <a:outerShdw blurRad="38100" dist="19050" dir="2700000" algn="tl" rotWithShape="0">
                    <a:schemeClr val="dk1">
                      <a:alpha val="40000"/>
                    </a:schemeClr>
                  </a:outerShdw>
                </a:effectLst>
              </a:rPr>
              <a:t>Structure of the demo notebook</a:t>
            </a:r>
            <a:endParaRPr lang="en-US" sz="2400" dirty="0">
              <a:ln w="0"/>
              <a:effectLst>
                <a:outerShdw blurRad="38100" dist="19050" dir="2700000" algn="tl" rotWithShape="0">
                  <a:schemeClr val="dk1">
                    <a:alpha val="40000"/>
                  </a:schemeClr>
                </a:outerShdw>
              </a:effectLst>
            </a:endParaRPr>
          </a:p>
        </p:txBody>
      </p:sp>
      <p:sp>
        <p:nvSpPr>
          <p:cNvPr id="4" name="Rectangle 3"/>
          <p:cNvSpPr/>
          <p:nvPr/>
        </p:nvSpPr>
        <p:spPr>
          <a:xfrm>
            <a:off x="6737684" y="2910660"/>
            <a:ext cx="4249820" cy="43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chemeClr val="accent2">
                    <a:lumMod val="50000"/>
                  </a:schemeClr>
                </a:solidFill>
              </a:rPr>
              <a:t>Import packages</a:t>
            </a:r>
            <a:endParaRPr lang="en-GB" sz="2000" dirty="0">
              <a:solidFill>
                <a:schemeClr val="accent2">
                  <a:lumMod val="50000"/>
                </a:schemeClr>
              </a:solidFill>
            </a:endParaRPr>
          </a:p>
        </p:txBody>
      </p:sp>
      <p:sp>
        <p:nvSpPr>
          <p:cNvPr id="12" name="Rectangle 11"/>
          <p:cNvSpPr/>
          <p:nvPr/>
        </p:nvSpPr>
        <p:spPr>
          <a:xfrm>
            <a:off x="6737684" y="3644129"/>
            <a:ext cx="4249820" cy="43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chemeClr val="accent2">
                    <a:lumMod val="50000"/>
                  </a:schemeClr>
                </a:solidFill>
              </a:rPr>
              <a:t>Import images</a:t>
            </a:r>
            <a:endParaRPr lang="en-GB" sz="2000" dirty="0">
              <a:solidFill>
                <a:schemeClr val="accent2">
                  <a:lumMod val="50000"/>
                </a:schemeClr>
              </a:solidFill>
            </a:endParaRPr>
          </a:p>
        </p:txBody>
      </p:sp>
      <p:sp>
        <p:nvSpPr>
          <p:cNvPr id="13" name="Rectangle 12"/>
          <p:cNvSpPr/>
          <p:nvPr/>
        </p:nvSpPr>
        <p:spPr>
          <a:xfrm>
            <a:off x="6737684" y="4313764"/>
            <a:ext cx="4249820" cy="43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chemeClr val="accent2">
                    <a:lumMod val="50000"/>
                  </a:schemeClr>
                </a:solidFill>
              </a:rPr>
              <a:t>Image processing</a:t>
            </a:r>
            <a:endParaRPr lang="en-GB" sz="2000" dirty="0">
              <a:solidFill>
                <a:schemeClr val="accent2">
                  <a:lumMod val="50000"/>
                </a:schemeClr>
              </a:solidFill>
            </a:endParaRPr>
          </a:p>
        </p:txBody>
      </p:sp>
      <p:sp>
        <p:nvSpPr>
          <p:cNvPr id="16" name="Rectangle 15"/>
          <p:cNvSpPr/>
          <p:nvPr/>
        </p:nvSpPr>
        <p:spPr>
          <a:xfrm>
            <a:off x="6737684" y="4983399"/>
            <a:ext cx="4249820" cy="43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chemeClr val="accent2">
                    <a:lumMod val="50000"/>
                  </a:schemeClr>
                </a:solidFill>
              </a:rPr>
              <a:t>Thresholding</a:t>
            </a:r>
            <a:endParaRPr lang="en-GB" sz="2000" dirty="0">
              <a:solidFill>
                <a:schemeClr val="accent2">
                  <a:lumMod val="50000"/>
                </a:schemeClr>
              </a:solidFill>
            </a:endParaRPr>
          </a:p>
        </p:txBody>
      </p:sp>
      <p:sp>
        <p:nvSpPr>
          <p:cNvPr id="17" name="Rectangle 16"/>
          <p:cNvSpPr/>
          <p:nvPr/>
        </p:nvSpPr>
        <p:spPr>
          <a:xfrm>
            <a:off x="6737684" y="5653362"/>
            <a:ext cx="4249820" cy="43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chemeClr val="accent2">
                    <a:lumMod val="50000"/>
                  </a:schemeClr>
                </a:solidFill>
              </a:rPr>
              <a:t>Connectivity</a:t>
            </a:r>
            <a:endParaRPr lang="en-GB" sz="2000" dirty="0">
              <a:solidFill>
                <a:schemeClr val="accent2">
                  <a:lumMod val="50000"/>
                </a:schemeClr>
              </a:solidFill>
            </a:endParaRPr>
          </a:p>
        </p:txBody>
      </p:sp>
      <p:cxnSp>
        <p:nvCxnSpPr>
          <p:cNvPr id="6" name="Straight Connector 5"/>
          <p:cNvCxnSpPr/>
          <p:nvPr/>
        </p:nvCxnSpPr>
        <p:spPr>
          <a:xfrm>
            <a:off x="6167333" y="2690310"/>
            <a:ext cx="0" cy="3168000"/>
          </a:xfrm>
          <a:prstGeom prst="line">
            <a:avLst/>
          </a:prstGeom>
          <a:ln/>
        </p:spPr>
        <p:style>
          <a:lnRef idx="1">
            <a:schemeClr val="dk1"/>
          </a:lnRef>
          <a:fillRef idx="0">
            <a:schemeClr val="dk1"/>
          </a:fillRef>
          <a:effectRef idx="0">
            <a:schemeClr val="dk1"/>
          </a:effectRef>
          <a:fontRef idx="minor">
            <a:schemeClr val="tx1"/>
          </a:fontRef>
        </p:style>
      </p:cxnSp>
      <p:cxnSp>
        <p:nvCxnSpPr>
          <p:cNvPr id="19" name="Straight Connector 18"/>
          <p:cNvCxnSpPr/>
          <p:nvPr/>
        </p:nvCxnSpPr>
        <p:spPr>
          <a:xfrm flipH="1" flipV="1">
            <a:off x="6167333" y="3104240"/>
            <a:ext cx="576000" cy="0"/>
          </a:xfrm>
          <a:prstGeom prst="line">
            <a:avLst/>
          </a:prstGeom>
          <a:ln/>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flipH="1" flipV="1">
            <a:off x="6171309" y="3847923"/>
            <a:ext cx="576000" cy="0"/>
          </a:xfrm>
          <a:prstGeom prst="line">
            <a:avLst/>
          </a:prstGeom>
          <a:ln/>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flipH="1" flipV="1">
            <a:off x="6167333" y="4539346"/>
            <a:ext cx="576000" cy="0"/>
          </a:xfrm>
          <a:prstGeom prst="line">
            <a:avLst/>
          </a:prstGeom>
          <a:ln/>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flipH="1" flipV="1">
            <a:off x="6172135" y="5207385"/>
            <a:ext cx="576000" cy="0"/>
          </a:xfrm>
          <a:prstGeom prst="line">
            <a:avLst/>
          </a:prstGeom>
          <a:ln/>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flipH="1" flipV="1">
            <a:off x="6161663" y="5869362"/>
            <a:ext cx="576000" cy="0"/>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709044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663470" y="2183482"/>
            <a:ext cx="5440997" cy="3908845"/>
          </a:xfrm>
          <a:prstGeom prst="rect">
            <a:avLst/>
          </a:prstGeom>
        </p:spPr>
      </p:pic>
      <p:sp>
        <p:nvSpPr>
          <p:cNvPr id="18" name="Rectangle 17"/>
          <p:cNvSpPr/>
          <p:nvPr/>
        </p:nvSpPr>
        <p:spPr>
          <a:xfrm>
            <a:off x="97671" y="2404533"/>
            <a:ext cx="1023861" cy="176953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67"/>
          <p:cNvSpPr/>
          <p:nvPr/>
        </p:nvSpPr>
        <p:spPr>
          <a:xfrm>
            <a:off x="3346561" y="941603"/>
            <a:ext cx="5641544" cy="584775"/>
          </a:xfrm>
          <a:prstGeom prst="rect">
            <a:avLst/>
          </a:prstGeom>
        </p:spPr>
        <p:txBody>
          <a:bodyPr wrap="none">
            <a:spAutoFit/>
          </a:bodyPr>
          <a:lstStyle/>
          <a:p>
            <a:r>
              <a:rPr lang="en-GB" sz="3200" dirty="0"/>
              <a:t>Creation of functions in the code</a:t>
            </a:r>
          </a:p>
        </p:txBody>
      </p:sp>
      <p:pic>
        <p:nvPicPr>
          <p:cNvPr id="2" name="Picture 1"/>
          <p:cNvPicPr>
            <a:picLocks noChangeAspect="1"/>
          </p:cNvPicPr>
          <p:nvPr/>
        </p:nvPicPr>
        <p:blipFill>
          <a:blip r:embed="rId4"/>
          <a:stretch>
            <a:fillRect/>
          </a:stretch>
        </p:blipFill>
        <p:spPr>
          <a:xfrm>
            <a:off x="6167333" y="2183483"/>
            <a:ext cx="5704992" cy="3773681"/>
          </a:xfrm>
          <a:prstGeom prst="rect">
            <a:avLst/>
          </a:prstGeom>
        </p:spPr>
      </p:pic>
      <p:cxnSp>
        <p:nvCxnSpPr>
          <p:cNvPr id="8" name="Straight Arrow Connector 7"/>
          <p:cNvCxnSpPr/>
          <p:nvPr/>
        </p:nvCxnSpPr>
        <p:spPr>
          <a:xfrm flipV="1">
            <a:off x="4339898" y="3331851"/>
            <a:ext cx="1692000"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1766559" y="3245213"/>
            <a:ext cx="2556000" cy="19250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up 6"/>
          <p:cNvGrpSpPr/>
          <p:nvPr/>
        </p:nvGrpSpPr>
        <p:grpSpPr>
          <a:xfrm>
            <a:off x="97671" y="2470835"/>
            <a:ext cx="1019930" cy="307777"/>
            <a:chOff x="-1295097" y="2421771"/>
            <a:chExt cx="1019930" cy="307777"/>
          </a:xfrm>
        </p:grpSpPr>
        <p:sp>
          <p:nvSpPr>
            <p:cNvPr id="5" name="TextBox 4"/>
            <p:cNvSpPr txBox="1"/>
            <p:nvPr/>
          </p:nvSpPr>
          <p:spPr>
            <a:xfrm>
              <a:off x="-1295097" y="2421771"/>
              <a:ext cx="1019930" cy="307777"/>
            </a:xfrm>
            <a:prstGeom prst="rect">
              <a:avLst/>
            </a:prstGeom>
            <a:solidFill>
              <a:schemeClr val="accent1">
                <a:lumMod val="40000"/>
                <a:lumOff val="60000"/>
              </a:schemeClr>
            </a:solidFill>
          </p:spPr>
          <p:txBody>
            <a:bodyPr wrap="square" rtlCol="0">
              <a:spAutoFit/>
            </a:bodyPr>
            <a:lstStyle/>
            <a:p>
              <a:r>
                <a:rPr lang="en-GB" sz="1400" dirty="0"/>
                <a:t>D</a:t>
              </a:r>
              <a:r>
                <a:rPr lang="en-GB" sz="1400" dirty="0" smtClean="0"/>
                <a:t>escription</a:t>
              </a:r>
              <a:endParaRPr lang="en-GB" sz="1400" dirty="0"/>
            </a:p>
          </p:txBody>
        </p:sp>
        <p:sp>
          <p:nvSpPr>
            <p:cNvPr id="4" name="Left Bracket 3"/>
            <p:cNvSpPr/>
            <p:nvPr/>
          </p:nvSpPr>
          <p:spPr>
            <a:xfrm>
              <a:off x="-352637" y="2512844"/>
              <a:ext cx="45719" cy="147701"/>
            </a:xfrm>
            <a:prstGeom prst="leftBracket">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1" name="Group 10"/>
          <p:cNvGrpSpPr/>
          <p:nvPr/>
        </p:nvGrpSpPr>
        <p:grpSpPr>
          <a:xfrm>
            <a:off x="97671" y="2830191"/>
            <a:ext cx="1019930" cy="523224"/>
            <a:chOff x="-1295097" y="2421771"/>
            <a:chExt cx="1019930" cy="257526"/>
          </a:xfrm>
        </p:grpSpPr>
        <p:sp>
          <p:nvSpPr>
            <p:cNvPr id="12" name="TextBox 11"/>
            <p:cNvSpPr txBox="1"/>
            <p:nvPr/>
          </p:nvSpPr>
          <p:spPr>
            <a:xfrm>
              <a:off x="-1295097" y="2421771"/>
              <a:ext cx="1019930" cy="257526"/>
            </a:xfrm>
            <a:prstGeom prst="rect">
              <a:avLst/>
            </a:prstGeom>
            <a:solidFill>
              <a:schemeClr val="accent1">
                <a:lumMod val="40000"/>
                <a:lumOff val="60000"/>
              </a:schemeClr>
            </a:solidFill>
          </p:spPr>
          <p:txBody>
            <a:bodyPr wrap="square" rtlCol="0">
              <a:spAutoFit/>
            </a:bodyPr>
            <a:lstStyle/>
            <a:p>
              <a:r>
                <a:rPr lang="en-GB" sz="1400" dirty="0" smtClean="0"/>
                <a:t>Calling the function</a:t>
              </a:r>
              <a:endParaRPr lang="en-GB" sz="1400" dirty="0"/>
            </a:p>
          </p:txBody>
        </p:sp>
        <p:sp>
          <p:nvSpPr>
            <p:cNvPr id="13" name="Left Bracket 12"/>
            <p:cNvSpPr/>
            <p:nvPr/>
          </p:nvSpPr>
          <p:spPr>
            <a:xfrm>
              <a:off x="-352637" y="2430334"/>
              <a:ext cx="45719" cy="248064"/>
            </a:xfrm>
            <a:prstGeom prst="leftBracket">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4" name="Group 13"/>
          <p:cNvGrpSpPr/>
          <p:nvPr/>
        </p:nvGrpSpPr>
        <p:grpSpPr>
          <a:xfrm>
            <a:off x="101602" y="3481233"/>
            <a:ext cx="1019930" cy="566886"/>
            <a:chOff x="-1295097" y="2421771"/>
            <a:chExt cx="1019930" cy="257526"/>
          </a:xfrm>
        </p:grpSpPr>
        <p:sp>
          <p:nvSpPr>
            <p:cNvPr id="15" name="TextBox 14"/>
            <p:cNvSpPr txBox="1"/>
            <p:nvPr/>
          </p:nvSpPr>
          <p:spPr>
            <a:xfrm>
              <a:off x="-1295097" y="2421771"/>
              <a:ext cx="1019930" cy="257526"/>
            </a:xfrm>
            <a:prstGeom prst="rect">
              <a:avLst/>
            </a:prstGeom>
            <a:solidFill>
              <a:schemeClr val="accent1">
                <a:lumMod val="40000"/>
                <a:lumOff val="60000"/>
              </a:schemeClr>
            </a:solidFill>
          </p:spPr>
          <p:txBody>
            <a:bodyPr wrap="square" rtlCol="0">
              <a:spAutoFit/>
            </a:bodyPr>
            <a:lstStyle/>
            <a:p>
              <a:r>
                <a:rPr lang="en-GB" sz="1400" dirty="0" smtClean="0"/>
                <a:t>Plotting the result</a:t>
              </a:r>
              <a:endParaRPr lang="en-GB" sz="1400" dirty="0"/>
            </a:p>
          </p:txBody>
        </p:sp>
        <p:sp>
          <p:nvSpPr>
            <p:cNvPr id="16" name="Left Bracket 15"/>
            <p:cNvSpPr/>
            <p:nvPr/>
          </p:nvSpPr>
          <p:spPr>
            <a:xfrm>
              <a:off x="-352637" y="2428457"/>
              <a:ext cx="45719" cy="248067"/>
            </a:xfrm>
            <a:prstGeom prst="leftBracket">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16190129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4860255" y="965102"/>
            <a:ext cx="1851212" cy="707886"/>
          </a:xfrm>
          <a:prstGeom prst="rect">
            <a:avLst/>
          </a:prstGeom>
        </p:spPr>
        <p:txBody>
          <a:bodyPr wrap="none">
            <a:spAutoFit/>
          </a:bodyPr>
          <a:lstStyle/>
          <a:p>
            <a:r>
              <a:rPr lang="en-GB" sz="4000" dirty="0" smtClean="0"/>
              <a:t>Content</a:t>
            </a:r>
            <a:endParaRPr lang="en-GB" sz="4000" dirty="0"/>
          </a:p>
        </p:txBody>
      </p:sp>
      <p:sp>
        <p:nvSpPr>
          <p:cNvPr id="2" name="TextBox 1"/>
          <p:cNvSpPr txBox="1"/>
          <p:nvPr/>
        </p:nvSpPr>
        <p:spPr>
          <a:xfrm>
            <a:off x="2429844" y="2107932"/>
            <a:ext cx="5324086" cy="4616648"/>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en-GB" sz="2800" dirty="0" smtClean="0"/>
              <a:t> Image </a:t>
            </a:r>
            <a:r>
              <a:rPr lang="en-GB" sz="2800" dirty="0" smtClean="0"/>
              <a:t>processing in Python</a:t>
            </a:r>
          </a:p>
          <a:p>
            <a:pPr marL="285750" indent="-285750">
              <a:lnSpc>
                <a:spcPct val="150000"/>
              </a:lnSpc>
              <a:buFont typeface="Wingdings" panose="05000000000000000000" pitchFamily="2" charset="2"/>
              <a:buChar char="Ø"/>
            </a:pPr>
            <a:r>
              <a:rPr lang="en-GB" sz="2800" dirty="0" smtClean="0"/>
              <a:t> Determining connectivity</a:t>
            </a:r>
          </a:p>
          <a:p>
            <a:pPr marL="285750" indent="-285750">
              <a:lnSpc>
                <a:spcPct val="150000"/>
              </a:lnSpc>
              <a:buFont typeface="Wingdings" panose="05000000000000000000" pitchFamily="2" charset="2"/>
              <a:buChar char="Ø"/>
            </a:pPr>
            <a:r>
              <a:rPr lang="en-GB" sz="2800" dirty="0" smtClean="0"/>
              <a:t> Creation of functions in the code</a:t>
            </a:r>
          </a:p>
          <a:p>
            <a:pPr marL="285750" indent="-285750">
              <a:lnSpc>
                <a:spcPct val="150000"/>
              </a:lnSpc>
              <a:buFont typeface="Wingdings" panose="05000000000000000000" pitchFamily="2" charset="2"/>
              <a:buChar char="Ø"/>
            </a:pPr>
            <a:r>
              <a:rPr lang="en-GB" sz="2800" dirty="0" smtClean="0"/>
              <a:t> Testing </a:t>
            </a:r>
            <a:r>
              <a:rPr lang="en-GB" sz="2800" dirty="0"/>
              <a:t>of the </a:t>
            </a:r>
            <a:r>
              <a:rPr lang="en-GB" sz="2800" dirty="0" smtClean="0"/>
              <a:t>code</a:t>
            </a:r>
          </a:p>
          <a:p>
            <a:pPr marL="285750" indent="-285750">
              <a:lnSpc>
                <a:spcPct val="150000"/>
              </a:lnSpc>
              <a:buFont typeface="Wingdings" panose="05000000000000000000" pitchFamily="2" charset="2"/>
              <a:buChar char="Ø"/>
            </a:pPr>
            <a:r>
              <a:rPr lang="en-GB" sz="2800" dirty="0" smtClean="0"/>
              <a:t> Written </a:t>
            </a:r>
            <a:r>
              <a:rPr lang="en-GB" sz="2800" dirty="0"/>
              <a:t>report</a:t>
            </a:r>
          </a:p>
          <a:p>
            <a:pPr marL="285750" indent="-285750">
              <a:buFont typeface="Wingdings" panose="05000000000000000000" pitchFamily="2" charset="2"/>
              <a:buChar char="Ø"/>
            </a:pPr>
            <a:endParaRPr lang="en-GB" sz="2800" dirty="0"/>
          </a:p>
          <a:p>
            <a:pPr marL="285750" indent="-285750">
              <a:buFont typeface="Wingdings" panose="05000000000000000000" pitchFamily="2" charset="2"/>
              <a:buChar char="Ø"/>
            </a:pPr>
            <a:endParaRPr lang="en-GB" sz="2800" dirty="0" smtClean="0"/>
          </a:p>
          <a:p>
            <a:pPr marL="285750" indent="-285750">
              <a:buFont typeface="Wingdings" panose="05000000000000000000" pitchFamily="2" charset="2"/>
              <a:buChar char="Ø"/>
            </a:pPr>
            <a:endParaRPr lang="en-GB" sz="2800" dirty="0"/>
          </a:p>
        </p:txBody>
      </p:sp>
    </p:spTree>
    <p:extLst>
      <p:ext uri="{BB962C8B-B14F-4D97-AF65-F5344CB8AC3E}">
        <p14:creationId xmlns:p14="http://schemas.microsoft.com/office/powerpoint/2010/main" val="32703217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67A3EE17-0F54-444F-B5FE-F69E4D648204}"/>
              </a:ext>
            </a:extLst>
          </p:cNvPr>
          <p:cNvCxnSpPr>
            <a:cxnSpLocks/>
          </p:cNvCxnSpPr>
          <p:nvPr/>
        </p:nvCxnSpPr>
        <p:spPr>
          <a:xfrm>
            <a:off x="9032441" y="4081697"/>
            <a:ext cx="0" cy="2867972"/>
          </a:xfrm>
          <a:prstGeom prst="line">
            <a:avLst/>
          </a:prstGeom>
          <a:ln w="381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174A7176-8E16-5641-9D1B-55D7D920D1EF}"/>
              </a:ext>
            </a:extLst>
          </p:cNvPr>
          <p:cNvCxnSpPr>
            <a:cxnSpLocks/>
          </p:cNvCxnSpPr>
          <p:nvPr/>
        </p:nvCxnSpPr>
        <p:spPr>
          <a:xfrm>
            <a:off x="6954389" y="4047831"/>
            <a:ext cx="0" cy="2867972"/>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13DAAA7E-DB80-8D48-B5F1-465EAF301940}"/>
              </a:ext>
            </a:extLst>
          </p:cNvPr>
          <p:cNvCxnSpPr>
            <a:cxnSpLocks/>
          </p:cNvCxnSpPr>
          <p:nvPr/>
        </p:nvCxnSpPr>
        <p:spPr>
          <a:xfrm>
            <a:off x="4795599" y="4031355"/>
            <a:ext cx="0" cy="2867972"/>
          </a:xfrm>
          <a:prstGeom prst="line">
            <a:avLst/>
          </a:prstGeom>
          <a:ln w="38100"/>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7DEDF7B3-F403-B743-862D-DFF6EDB8323C}"/>
              </a:ext>
            </a:extLst>
          </p:cNvPr>
          <p:cNvCxnSpPr>
            <a:cxnSpLocks/>
            <a:stCxn id="5" idx="0"/>
          </p:cNvCxnSpPr>
          <p:nvPr/>
        </p:nvCxnSpPr>
        <p:spPr>
          <a:xfrm>
            <a:off x="1629646" y="3433959"/>
            <a:ext cx="0" cy="3591309"/>
          </a:xfrm>
          <a:prstGeom prst="line">
            <a:avLst/>
          </a:prstGeom>
          <a:ln w="38100"/>
        </p:spPr>
        <p:style>
          <a:lnRef idx="1">
            <a:schemeClr val="dk1"/>
          </a:lnRef>
          <a:fillRef idx="0">
            <a:schemeClr val="dk1"/>
          </a:fillRef>
          <a:effectRef idx="0">
            <a:schemeClr val="dk1"/>
          </a:effectRef>
          <a:fontRef idx="minor">
            <a:schemeClr val="tx1"/>
          </a:fontRef>
        </p:style>
      </p:cxnSp>
      <p:sp>
        <p:nvSpPr>
          <p:cNvPr id="68" name="Rectangle 67"/>
          <p:cNvSpPr/>
          <p:nvPr/>
        </p:nvSpPr>
        <p:spPr>
          <a:xfrm>
            <a:off x="4424135" y="944348"/>
            <a:ext cx="3585469" cy="646331"/>
          </a:xfrm>
          <a:prstGeom prst="rect">
            <a:avLst/>
          </a:prstGeom>
        </p:spPr>
        <p:txBody>
          <a:bodyPr wrap="none">
            <a:spAutoFit/>
          </a:bodyPr>
          <a:lstStyle/>
          <a:p>
            <a:r>
              <a:rPr lang="en-GB" sz="3600" dirty="0"/>
              <a:t>Testing Processing</a:t>
            </a:r>
          </a:p>
        </p:txBody>
      </p:sp>
      <p:sp>
        <p:nvSpPr>
          <p:cNvPr id="6" name="TextBox 5">
            <a:extLst>
              <a:ext uri="{FF2B5EF4-FFF2-40B4-BE49-F238E27FC236}">
                <a16:creationId xmlns:a16="http://schemas.microsoft.com/office/drawing/2014/main" id="{0887135D-BED9-CA47-9C0B-B7CF432DF172}"/>
              </a:ext>
            </a:extLst>
          </p:cNvPr>
          <p:cNvSpPr txBox="1"/>
          <p:nvPr/>
        </p:nvSpPr>
        <p:spPr>
          <a:xfrm>
            <a:off x="9231609" y="5888503"/>
            <a:ext cx="1332031" cy="369332"/>
          </a:xfrm>
          <a:prstGeom prst="rect">
            <a:avLst/>
          </a:prstGeom>
          <a:noFill/>
        </p:spPr>
        <p:txBody>
          <a:bodyPr wrap="none" rtlCol="0">
            <a:spAutoFit/>
          </a:bodyPr>
          <a:lstStyle/>
          <a:p>
            <a:r>
              <a:rPr lang="en-US" dirty="0"/>
              <a:t>Passing test </a:t>
            </a:r>
          </a:p>
        </p:txBody>
      </p:sp>
      <p:sp>
        <p:nvSpPr>
          <p:cNvPr id="5" name="Oval 4">
            <a:extLst>
              <a:ext uri="{FF2B5EF4-FFF2-40B4-BE49-F238E27FC236}">
                <a16:creationId xmlns:a16="http://schemas.microsoft.com/office/drawing/2014/main" id="{09DC453E-9690-0A41-8979-2862742BB19E}"/>
              </a:ext>
            </a:extLst>
          </p:cNvPr>
          <p:cNvSpPr/>
          <p:nvPr/>
        </p:nvSpPr>
        <p:spPr>
          <a:xfrm>
            <a:off x="1008140" y="3433959"/>
            <a:ext cx="1243012" cy="11947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7712BBC-52C5-2A43-9C16-5273D2BA9D12}"/>
              </a:ext>
            </a:extLst>
          </p:cNvPr>
          <p:cNvSpPr txBox="1"/>
          <p:nvPr/>
        </p:nvSpPr>
        <p:spPr>
          <a:xfrm>
            <a:off x="1629646" y="5693068"/>
            <a:ext cx="1513702" cy="923330"/>
          </a:xfrm>
          <a:prstGeom prst="rect">
            <a:avLst/>
          </a:prstGeom>
          <a:noFill/>
        </p:spPr>
        <p:txBody>
          <a:bodyPr wrap="square" rtlCol="0">
            <a:spAutoFit/>
          </a:bodyPr>
          <a:lstStyle/>
          <a:p>
            <a:r>
              <a:rPr lang="en-US" dirty="0"/>
              <a:t>Choose function to be tested </a:t>
            </a:r>
          </a:p>
        </p:txBody>
      </p:sp>
      <p:sp>
        <p:nvSpPr>
          <p:cNvPr id="16" name="TextBox 15">
            <a:extLst>
              <a:ext uri="{FF2B5EF4-FFF2-40B4-BE49-F238E27FC236}">
                <a16:creationId xmlns:a16="http://schemas.microsoft.com/office/drawing/2014/main" id="{884519CD-7943-9C42-807D-272E649CE590}"/>
              </a:ext>
            </a:extLst>
          </p:cNvPr>
          <p:cNvSpPr txBox="1"/>
          <p:nvPr/>
        </p:nvSpPr>
        <p:spPr>
          <a:xfrm>
            <a:off x="4803851" y="5657671"/>
            <a:ext cx="1827304" cy="923330"/>
          </a:xfrm>
          <a:prstGeom prst="rect">
            <a:avLst/>
          </a:prstGeom>
          <a:noFill/>
        </p:spPr>
        <p:txBody>
          <a:bodyPr wrap="square" rtlCol="0">
            <a:spAutoFit/>
          </a:bodyPr>
          <a:lstStyle/>
          <a:p>
            <a:r>
              <a:rPr lang="en-US" dirty="0"/>
              <a:t>Define pass/ fail criteria using assert statement </a:t>
            </a:r>
          </a:p>
        </p:txBody>
      </p:sp>
      <p:sp>
        <p:nvSpPr>
          <p:cNvPr id="18" name="TextBox 17">
            <a:extLst>
              <a:ext uri="{FF2B5EF4-FFF2-40B4-BE49-F238E27FC236}">
                <a16:creationId xmlns:a16="http://schemas.microsoft.com/office/drawing/2014/main" id="{AB458E30-4907-3C4D-AD20-96CB67DF4062}"/>
              </a:ext>
            </a:extLst>
          </p:cNvPr>
          <p:cNvSpPr txBox="1"/>
          <p:nvPr/>
        </p:nvSpPr>
        <p:spPr>
          <a:xfrm>
            <a:off x="7027062" y="5796170"/>
            <a:ext cx="1960953" cy="923330"/>
          </a:xfrm>
          <a:prstGeom prst="rect">
            <a:avLst/>
          </a:prstGeom>
          <a:noFill/>
        </p:spPr>
        <p:txBody>
          <a:bodyPr wrap="square" rtlCol="0">
            <a:spAutoFit/>
          </a:bodyPr>
          <a:lstStyle/>
          <a:p>
            <a:r>
              <a:rPr lang="en-US" dirty="0"/>
              <a:t>Failed test - </a:t>
            </a:r>
          </a:p>
          <a:p>
            <a:r>
              <a:rPr lang="en-US" dirty="0"/>
              <a:t>Git outputs a x next to commit </a:t>
            </a:r>
          </a:p>
        </p:txBody>
      </p:sp>
      <p:sp>
        <p:nvSpPr>
          <p:cNvPr id="26" name="TextBox 25">
            <a:extLst>
              <a:ext uri="{FF2B5EF4-FFF2-40B4-BE49-F238E27FC236}">
                <a16:creationId xmlns:a16="http://schemas.microsoft.com/office/drawing/2014/main" id="{64D0A1B4-0224-EC4D-A91B-3FDBD9FB1594}"/>
              </a:ext>
            </a:extLst>
          </p:cNvPr>
          <p:cNvSpPr txBox="1"/>
          <p:nvPr/>
        </p:nvSpPr>
        <p:spPr>
          <a:xfrm>
            <a:off x="1638034" y="5363442"/>
            <a:ext cx="1513702" cy="369332"/>
          </a:xfrm>
          <a:prstGeom prst="rect">
            <a:avLst/>
          </a:prstGeom>
          <a:noFill/>
        </p:spPr>
        <p:txBody>
          <a:bodyPr wrap="square" rtlCol="0">
            <a:spAutoFit/>
          </a:bodyPr>
          <a:lstStyle/>
          <a:p>
            <a:r>
              <a:rPr lang="en-US" dirty="0"/>
              <a:t>1.</a:t>
            </a:r>
          </a:p>
        </p:txBody>
      </p:sp>
      <p:sp>
        <p:nvSpPr>
          <p:cNvPr id="27" name="Oval 26">
            <a:extLst>
              <a:ext uri="{FF2B5EF4-FFF2-40B4-BE49-F238E27FC236}">
                <a16:creationId xmlns:a16="http://schemas.microsoft.com/office/drawing/2014/main" id="{BD6C7599-D6B3-D643-9DA9-AB3F0F3E46EF}"/>
              </a:ext>
            </a:extLst>
          </p:cNvPr>
          <p:cNvSpPr/>
          <p:nvPr/>
        </p:nvSpPr>
        <p:spPr>
          <a:xfrm>
            <a:off x="4174093" y="3724214"/>
            <a:ext cx="1243012" cy="11947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95E8F1B-4425-A743-92EF-9E11FFED0985}"/>
              </a:ext>
            </a:extLst>
          </p:cNvPr>
          <p:cNvSpPr txBox="1"/>
          <p:nvPr/>
        </p:nvSpPr>
        <p:spPr>
          <a:xfrm>
            <a:off x="4792478" y="5363442"/>
            <a:ext cx="1513702" cy="369332"/>
          </a:xfrm>
          <a:prstGeom prst="rect">
            <a:avLst/>
          </a:prstGeom>
          <a:noFill/>
        </p:spPr>
        <p:txBody>
          <a:bodyPr wrap="square" rtlCol="0">
            <a:spAutoFit/>
          </a:bodyPr>
          <a:lstStyle/>
          <a:p>
            <a:r>
              <a:rPr lang="en-US" dirty="0"/>
              <a:t>3.</a:t>
            </a:r>
          </a:p>
        </p:txBody>
      </p:sp>
      <p:sp>
        <p:nvSpPr>
          <p:cNvPr id="31" name="Oval 30">
            <a:extLst>
              <a:ext uri="{FF2B5EF4-FFF2-40B4-BE49-F238E27FC236}">
                <a16:creationId xmlns:a16="http://schemas.microsoft.com/office/drawing/2014/main" id="{A8901FA8-7112-774D-8685-0DF589D22C5B}"/>
              </a:ext>
            </a:extLst>
          </p:cNvPr>
          <p:cNvSpPr/>
          <p:nvPr/>
        </p:nvSpPr>
        <p:spPr>
          <a:xfrm>
            <a:off x="6332883" y="3450435"/>
            <a:ext cx="1243012" cy="11947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C2AD7B24-DCEB-2849-9B4E-5964933B8324}"/>
              </a:ext>
            </a:extLst>
          </p:cNvPr>
          <p:cNvSpPr txBox="1"/>
          <p:nvPr/>
        </p:nvSpPr>
        <p:spPr>
          <a:xfrm>
            <a:off x="7086613" y="5406099"/>
            <a:ext cx="1513702" cy="369332"/>
          </a:xfrm>
          <a:prstGeom prst="rect">
            <a:avLst/>
          </a:prstGeom>
          <a:noFill/>
        </p:spPr>
        <p:txBody>
          <a:bodyPr wrap="square" rtlCol="0">
            <a:spAutoFit/>
          </a:bodyPr>
          <a:lstStyle/>
          <a:p>
            <a:r>
              <a:rPr lang="en-US" dirty="0"/>
              <a:t>4.</a:t>
            </a:r>
          </a:p>
        </p:txBody>
      </p:sp>
      <p:sp>
        <p:nvSpPr>
          <p:cNvPr id="35" name="TextBox 34">
            <a:extLst>
              <a:ext uri="{FF2B5EF4-FFF2-40B4-BE49-F238E27FC236}">
                <a16:creationId xmlns:a16="http://schemas.microsoft.com/office/drawing/2014/main" id="{1C42343C-3369-7D4F-B083-A144B6C54915}"/>
              </a:ext>
            </a:extLst>
          </p:cNvPr>
          <p:cNvSpPr txBox="1"/>
          <p:nvPr/>
        </p:nvSpPr>
        <p:spPr>
          <a:xfrm>
            <a:off x="9164412" y="5460733"/>
            <a:ext cx="1513702" cy="369332"/>
          </a:xfrm>
          <a:prstGeom prst="rect">
            <a:avLst/>
          </a:prstGeom>
          <a:noFill/>
        </p:spPr>
        <p:txBody>
          <a:bodyPr wrap="square" rtlCol="0">
            <a:spAutoFit/>
          </a:bodyPr>
          <a:lstStyle/>
          <a:p>
            <a:r>
              <a:rPr lang="en-US" dirty="0"/>
              <a:t>5.</a:t>
            </a:r>
          </a:p>
        </p:txBody>
      </p:sp>
      <p:cxnSp>
        <p:nvCxnSpPr>
          <p:cNvPr id="36" name="Straight Connector 35">
            <a:extLst>
              <a:ext uri="{FF2B5EF4-FFF2-40B4-BE49-F238E27FC236}">
                <a16:creationId xmlns:a16="http://schemas.microsoft.com/office/drawing/2014/main" id="{B9832A5E-AEAC-994D-BC61-E5003B6A1506}"/>
              </a:ext>
            </a:extLst>
          </p:cNvPr>
          <p:cNvCxnSpPr>
            <a:cxnSpLocks/>
          </p:cNvCxnSpPr>
          <p:nvPr/>
        </p:nvCxnSpPr>
        <p:spPr>
          <a:xfrm>
            <a:off x="3275319" y="4031355"/>
            <a:ext cx="0" cy="2867972"/>
          </a:xfrm>
          <a:prstGeom prst="line">
            <a:avLst/>
          </a:prstGeom>
          <a:ln w="38100"/>
        </p:spPr>
        <p:style>
          <a:lnRef idx="1">
            <a:schemeClr val="dk1"/>
          </a:lnRef>
          <a:fillRef idx="0">
            <a:schemeClr val="dk1"/>
          </a:fillRef>
          <a:effectRef idx="0">
            <a:schemeClr val="dk1"/>
          </a:effectRef>
          <a:fontRef idx="minor">
            <a:schemeClr val="tx1"/>
          </a:fontRef>
        </p:style>
      </p:cxnSp>
      <p:sp>
        <p:nvSpPr>
          <p:cNvPr id="37" name="Oval 36">
            <a:extLst>
              <a:ext uri="{FF2B5EF4-FFF2-40B4-BE49-F238E27FC236}">
                <a16:creationId xmlns:a16="http://schemas.microsoft.com/office/drawing/2014/main" id="{6BD7C20D-7EE9-2940-8D50-6E40C48B05FC}"/>
              </a:ext>
            </a:extLst>
          </p:cNvPr>
          <p:cNvSpPr/>
          <p:nvPr/>
        </p:nvSpPr>
        <p:spPr>
          <a:xfrm>
            <a:off x="2691343" y="2821259"/>
            <a:ext cx="1243012" cy="11947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1994C110-E09B-8C47-9BCC-43257C66195B}"/>
              </a:ext>
            </a:extLst>
          </p:cNvPr>
          <p:cNvSpPr txBox="1"/>
          <p:nvPr/>
        </p:nvSpPr>
        <p:spPr>
          <a:xfrm>
            <a:off x="3329604" y="5728362"/>
            <a:ext cx="1513702" cy="646331"/>
          </a:xfrm>
          <a:prstGeom prst="rect">
            <a:avLst/>
          </a:prstGeom>
          <a:noFill/>
        </p:spPr>
        <p:txBody>
          <a:bodyPr wrap="square" rtlCol="0">
            <a:spAutoFit/>
          </a:bodyPr>
          <a:lstStyle/>
          <a:p>
            <a:r>
              <a:rPr lang="en-US" dirty="0"/>
              <a:t>Set up environment </a:t>
            </a:r>
          </a:p>
        </p:txBody>
      </p:sp>
      <p:sp>
        <p:nvSpPr>
          <p:cNvPr id="39" name="TextBox 38">
            <a:extLst>
              <a:ext uri="{FF2B5EF4-FFF2-40B4-BE49-F238E27FC236}">
                <a16:creationId xmlns:a16="http://schemas.microsoft.com/office/drawing/2014/main" id="{869F0426-3D11-BD4A-A12D-B56CF9072E9B}"/>
              </a:ext>
            </a:extLst>
          </p:cNvPr>
          <p:cNvSpPr txBox="1"/>
          <p:nvPr/>
        </p:nvSpPr>
        <p:spPr>
          <a:xfrm>
            <a:off x="3383888" y="5383797"/>
            <a:ext cx="1513702" cy="369332"/>
          </a:xfrm>
          <a:prstGeom prst="rect">
            <a:avLst/>
          </a:prstGeom>
          <a:noFill/>
        </p:spPr>
        <p:txBody>
          <a:bodyPr wrap="square" rtlCol="0">
            <a:spAutoFit/>
          </a:bodyPr>
          <a:lstStyle/>
          <a:p>
            <a:r>
              <a:rPr lang="en-US" dirty="0"/>
              <a:t>2.</a:t>
            </a:r>
          </a:p>
        </p:txBody>
      </p:sp>
      <p:pic>
        <p:nvPicPr>
          <p:cNvPr id="40" name="Graphic 39" descr="Folder Search with solid fill">
            <a:extLst>
              <a:ext uri="{FF2B5EF4-FFF2-40B4-BE49-F238E27FC236}">
                <a16:creationId xmlns:a16="http://schemas.microsoft.com/office/drawing/2014/main" id="{3611BB43-E836-9541-9FE4-11DA98DCE23F}"/>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180763" y="3624497"/>
            <a:ext cx="914400" cy="914400"/>
          </a:xfrm>
          <a:prstGeom prst="rect">
            <a:avLst/>
          </a:prstGeom>
        </p:spPr>
      </p:pic>
      <p:pic>
        <p:nvPicPr>
          <p:cNvPr id="42" name="Graphic 41" descr="Building Brick Wall with solid fill">
            <a:extLst>
              <a:ext uri="{FF2B5EF4-FFF2-40B4-BE49-F238E27FC236}">
                <a16:creationId xmlns:a16="http://schemas.microsoft.com/office/drawing/2014/main" id="{9F5F29BA-48F1-A14C-909C-30293E100DCC}"/>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2852012" y="2952142"/>
            <a:ext cx="914400" cy="914400"/>
          </a:xfrm>
          <a:prstGeom prst="rect">
            <a:avLst/>
          </a:prstGeom>
        </p:spPr>
      </p:pic>
      <p:pic>
        <p:nvPicPr>
          <p:cNvPr id="44" name="Graphic 43" descr="Clipboard Partially Crossed with solid fill">
            <a:extLst>
              <a:ext uri="{FF2B5EF4-FFF2-40B4-BE49-F238E27FC236}">
                <a16:creationId xmlns:a16="http://schemas.microsoft.com/office/drawing/2014/main" id="{98CDCCDE-2B9C-EB4F-9635-B1747A419F9A}"/>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4346651" y="3888709"/>
            <a:ext cx="914400" cy="914400"/>
          </a:xfrm>
          <a:prstGeom prst="rect">
            <a:avLst/>
          </a:prstGeom>
        </p:spPr>
      </p:pic>
      <p:pic>
        <p:nvPicPr>
          <p:cNvPr id="46" name="Graphic 45" descr="Checkbox Crossed with solid fill">
            <a:extLst>
              <a:ext uri="{FF2B5EF4-FFF2-40B4-BE49-F238E27FC236}">
                <a16:creationId xmlns:a16="http://schemas.microsoft.com/office/drawing/2014/main" id="{CD217F8F-938B-904A-9B45-D0AC4EB23C34}"/>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6485236" y="3624497"/>
            <a:ext cx="914400" cy="914400"/>
          </a:xfrm>
          <a:prstGeom prst="rect">
            <a:avLst/>
          </a:prstGeom>
        </p:spPr>
      </p:pic>
      <p:grpSp>
        <p:nvGrpSpPr>
          <p:cNvPr id="61" name="Group 60">
            <a:extLst>
              <a:ext uri="{FF2B5EF4-FFF2-40B4-BE49-F238E27FC236}">
                <a16:creationId xmlns:a16="http://schemas.microsoft.com/office/drawing/2014/main" id="{B06E10EF-A222-6C4D-8E34-07860FA16CB9}"/>
              </a:ext>
            </a:extLst>
          </p:cNvPr>
          <p:cNvGrpSpPr/>
          <p:nvPr/>
        </p:nvGrpSpPr>
        <p:grpSpPr>
          <a:xfrm>
            <a:off x="8272301" y="2974151"/>
            <a:ext cx="1520280" cy="1393767"/>
            <a:chOff x="8789944" y="3143733"/>
            <a:chExt cx="1243012" cy="1194793"/>
          </a:xfrm>
        </p:grpSpPr>
        <p:sp>
          <p:nvSpPr>
            <p:cNvPr id="11" name="Oval 10">
              <a:extLst>
                <a:ext uri="{FF2B5EF4-FFF2-40B4-BE49-F238E27FC236}">
                  <a16:creationId xmlns:a16="http://schemas.microsoft.com/office/drawing/2014/main" id="{DBE7A109-7745-9543-B256-A2846436B08A}"/>
                </a:ext>
              </a:extLst>
            </p:cNvPr>
            <p:cNvSpPr/>
            <p:nvPr/>
          </p:nvSpPr>
          <p:spPr>
            <a:xfrm>
              <a:off x="8789944" y="3143733"/>
              <a:ext cx="1243012" cy="1194793"/>
            </a:xfrm>
            <a:prstGeom prst="ellips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0" name="Graphic 59" descr="Badge Tick with solid fill">
              <a:extLst>
                <a:ext uri="{FF2B5EF4-FFF2-40B4-BE49-F238E27FC236}">
                  <a16:creationId xmlns:a16="http://schemas.microsoft.com/office/drawing/2014/main" id="{0C585E93-F1A8-484F-AB2F-6AEB0F893E8A}"/>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8936920" y="3283929"/>
              <a:ext cx="914400" cy="914400"/>
            </a:xfrm>
            <a:prstGeom prst="rect">
              <a:avLst/>
            </a:prstGeom>
          </p:spPr>
        </p:pic>
      </p:grpSp>
    </p:spTree>
    <p:extLst>
      <p:ext uri="{BB962C8B-B14F-4D97-AF65-F5344CB8AC3E}">
        <p14:creationId xmlns:p14="http://schemas.microsoft.com/office/powerpoint/2010/main" val="20202620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4526553" y="1102195"/>
            <a:ext cx="5266028" cy="646331"/>
          </a:xfrm>
          <a:prstGeom prst="rect">
            <a:avLst/>
          </a:prstGeom>
        </p:spPr>
        <p:txBody>
          <a:bodyPr wrap="square">
            <a:spAutoFit/>
          </a:bodyPr>
          <a:lstStyle/>
          <a:p>
            <a:r>
              <a:rPr lang="en-GB" sz="3600" dirty="0"/>
              <a:t>1. Functions to be tested </a:t>
            </a:r>
          </a:p>
        </p:txBody>
      </p:sp>
      <p:sp>
        <p:nvSpPr>
          <p:cNvPr id="5" name="Oval 4">
            <a:extLst>
              <a:ext uri="{FF2B5EF4-FFF2-40B4-BE49-F238E27FC236}">
                <a16:creationId xmlns:a16="http://schemas.microsoft.com/office/drawing/2014/main" id="{09DC453E-9690-0A41-8979-2862742BB19E}"/>
              </a:ext>
            </a:extLst>
          </p:cNvPr>
          <p:cNvSpPr/>
          <p:nvPr/>
        </p:nvSpPr>
        <p:spPr>
          <a:xfrm>
            <a:off x="3197280" y="770311"/>
            <a:ext cx="1243012" cy="11947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Graphic 39" descr="Folder Search with solid fill">
            <a:extLst>
              <a:ext uri="{FF2B5EF4-FFF2-40B4-BE49-F238E27FC236}">
                <a16:creationId xmlns:a16="http://schemas.microsoft.com/office/drawing/2014/main" id="{3611BB43-E836-9541-9FE4-11DA98DCE23F}"/>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3383888" y="923416"/>
            <a:ext cx="914400" cy="914400"/>
          </a:xfrm>
          <a:prstGeom prst="rect">
            <a:avLst/>
          </a:prstGeom>
        </p:spPr>
      </p:pic>
      <p:pic>
        <p:nvPicPr>
          <p:cNvPr id="10" name="Picture 9" descr="Graphical user interface&#10;&#10;Description automatically generated with medium confidence">
            <a:extLst>
              <a:ext uri="{FF2B5EF4-FFF2-40B4-BE49-F238E27FC236}">
                <a16:creationId xmlns:a16="http://schemas.microsoft.com/office/drawing/2014/main" id="{6720AF37-5AE8-4440-8129-F8875BEF0E71}"/>
              </a:ext>
            </a:extLst>
          </p:cNvPr>
          <p:cNvPicPr>
            <a:picLocks noChangeAspect="1"/>
          </p:cNvPicPr>
          <p:nvPr/>
        </p:nvPicPr>
        <p:blipFill rotWithShape="1">
          <a:blip r:embed="rId5"/>
          <a:srcRect b="11970"/>
          <a:stretch/>
        </p:blipFill>
        <p:spPr>
          <a:xfrm>
            <a:off x="945488" y="2118209"/>
            <a:ext cx="3352800" cy="4572523"/>
          </a:xfrm>
          <a:prstGeom prst="rect">
            <a:avLst/>
          </a:prstGeom>
        </p:spPr>
      </p:pic>
      <p:pic>
        <p:nvPicPr>
          <p:cNvPr id="14" name="Picture 13" descr="Graphical user interface, text, application&#10;&#10;Description automatically generated">
            <a:extLst>
              <a:ext uri="{FF2B5EF4-FFF2-40B4-BE49-F238E27FC236}">
                <a16:creationId xmlns:a16="http://schemas.microsoft.com/office/drawing/2014/main" id="{A98FDBD4-C6E2-7B41-A6F4-F0A557DB9266}"/>
              </a:ext>
            </a:extLst>
          </p:cNvPr>
          <p:cNvPicPr>
            <a:picLocks noChangeAspect="1"/>
          </p:cNvPicPr>
          <p:nvPr/>
        </p:nvPicPr>
        <p:blipFill>
          <a:blip r:embed="rId6"/>
          <a:stretch>
            <a:fillRect/>
          </a:stretch>
        </p:blipFill>
        <p:spPr>
          <a:xfrm>
            <a:off x="6422744" y="3429000"/>
            <a:ext cx="3949700" cy="2616200"/>
          </a:xfrm>
          <a:prstGeom prst="rect">
            <a:avLst/>
          </a:prstGeom>
        </p:spPr>
      </p:pic>
      <p:cxnSp>
        <p:nvCxnSpPr>
          <p:cNvPr id="25" name="Straight Connector 24">
            <a:extLst>
              <a:ext uri="{FF2B5EF4-FFF2-40B4-BE49-F238E27FC236}">
                <a16:creationId xmlns:a16="http://schemas.microsoft.com/office/drawing/2014/main" id="{E58CB9D5-F19B-294C-8B58-55180C72C39D}"/>
              </a:ext>
            </a:extLst>
          </p:cNvPr>
          <p:cNvCxnSpPr/>
          <p:nvPr/>
        </p:nvCxnSpPr>
        <p:spPr>
          <a:xfrm>
            <a:off x="1089212" y="4404470"/>
            <a:ext cx="3052482" cy="0"/>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9ED4BCCD-5F9F-0F48-AF5D-2B091B2EE719}"/>
              </a:ext>
            </a:extLst>
          </p:cNvPr>
          <p:cNvCxnSpPr/>
          <p:nvPr/>
        </p:nvCxnSpPr>
        <p:spPr>
          <a:xfrm>
            <a:off x="1095647" y="4748864"/>
            <a:ext cx="3052482" cy="0"/>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45090728-C92C-0044-8D2A-F2BD40AFD0A1}"/>
              </a:ext>
            </a:extLst>
          </p:cNvPr>
          <p:cNvCxnSpPr/>
          <p:nvPr/>
        </p:nvCxnSpPr>
        <p:spPr>
          <a:xfrm>
            <a:off x="1089212" y="5188882"/>
            <a:ext cx="3052482" cy="0"/>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C4A30CD0-D8C4-1846-94D9-09B55BFC80EA}"/>
              </a:ext>
            </a:extLst>
          </p:cNvPr>
          <p:cNvCxnSpPr/>
          <p:nvPr/>
        </p:nvCxnSpPr>
        <p:spPr>
          <a:xfrm>
            <a:off x="1089212" y="6030070"/>
            <a:ext cx="3052482"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36462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4526553" y="1102195"/>
            <a:ext cx="5266028" cy="646331"/>
          </a:xfrm>
          <a:prstGeom prst="rect">
            <a:avLst/>
          </a:prstGeom>
        </p:spPr>
        <p:txBody>
          <a:bodyPr wrap="square">
            <a:spAutoFit/>
          </a:bodyPr>
          <a:lstStyle/>
          <a:p>
            <a:r>
              <a:rPr lang="en-GB" sz="3600" dirty="0"/>
              <a:t>2. </a:t>
            </a:r>
            <a:r>
              <a:rPr lang="en-GB" sz="3600" dirty="0" err="1"/>
              <a:t>Connectivity.otsu</a:t>
            </a:r>
            <a:endParaRPr lang="en-GB" sz="3600" dirty="0"/>
          </a:p>
        </p:txBody>
      </p:sp>
      <p:sp>
        <p:nvSpPr>
          <p:cNvPr id="5" name="Oval 4">
            <a:extLst>
              <a:ext uri="{FF2B5EF4-FFF2-40B4-BE49-F238E27FC236}">
                <a16:creationId xmlns:a16="http://schemas.microsoft.com/office/drawing/2014/main" id="{09DC453E-9690-0A41-8979-2862742BB19E}"/>
              </a:ext>
            </a:extLst>
          </p:cNvPr>
          <p:cNvSpPr/>
          <p:nvPr/>
        </p:nvSpPr>
        <p:spPr>
          <a:xfrm>
            <a:off x="3197280" y="770311"/>
            <a:ext cx="1243012" cy="11947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Graphic 39" descr="Folder Search with solid fill">
            <a:extLst>
              <a:ext uri="{FF2B5EF4-FFF2-40B4-BE49-F238E27FC236}">
                <a16:creationId xmlns:a16="http://schemas.microsoft.com/office/drawing/2014/main" id="{3611BB43-E836-9541-9FE4-11DA98DCE23F}"/>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3383888" y="923416"/>
            <a:ext cx="914400" cy="914400"/>
          </a:xfrm>
          <a:prstGeom prst="rect">
            <a:avLst/>
          </a:prstGeom>
        </p:spPr>
      </p:pic>
      <p:pic>
        <p:nvPicPr>
          <p:cNvPr id="4" name="Picture 3" descr="Text&#10;&#10;Description automatically generated">
            <a:extLst>
              <a:ext uri="{FF2B5EF4-FFF2-40B4-BE49-F238E27FC236}">
                <a16:creationId xmlns:a16="http://schemas.microsoft.com/office/drawing/2014/main" id="{A82A7E2B-795A-E840-8309-C997FC3A2BD1}"/>
              </a:ext>
            </a:extLst>
          </p:cNvPr>
          <p:cNvPicPr>
            <a:picLocks noChangeAspect="1"/>
          </p:cNvPicPr>
          <p:nvPr/>
        </p:nvPicPr>
        <p:blipFill>
          <a:blip r:embed="rId5"/>
          <a:stretch>
            <a:fillRect/>
          </a:stretch>
        </p:blipFill>
        <p:spPr>
          <a:xfrm>
            <a:off x="481229" y="1990921"/>
            <a:ext cx="5805317" cy="4588299"/>
          </a:xfrm>
          <a:prstGeom prst="rect">
            <a:avLst/>
          </a:prstGeom>
        </p:spPr>
      </p:pic>
      <p:sp>
        <p:nvSpPr>
          <p:cNvPr id="6" name="TextBox 5">
            <a:extLst>
              <a:ext uri="{FF2B5EF4-FFF2-40B4-BE49-F238E27FC236}">
                <a16:creationId xmlns:a16="http://schemas.microsoft.com/office/drawing/2014/main" id="{8481498E-6A5E-C442-92A9-53D2D363B004}"/>
              </a:ext>
            </a:extLst>
          </p:cNvPr>
          <p:cNvSpPr txBox="1"/>
          <p:nvPr/>
        </p:nvSpPr>
        <p:spPr>
          <a:xfrm>
            <a:off x="6734026" y="5166062"/>
            <a:ext cx="5457974" cy="1754326"/>
          </a:xfrm>
          <a:prstGeom prst="rect">
            <a:avLst/>
          </a:prstGeom>
          <a:noFill/>
        </p:spPr>
        <p:txBody>
          <a:bodyPr wrap="square" rtlCol="0">
            <a:spAutoFit/>
          </a:bodyPr>
          <a:lstStyle/>
          <a:p>
            <a:r>
              <a:rPr lang="en-US" dirty="0"/>
              <a:t>To Improve:</a:t>
            </a:r>
          </a:p>
          <a:p>
            <a:endParaRPr lang="en-US" dirty="0"/>
          </a:p>
          <a:p>
            <a:pPr marL="285750" indent="-285750">
              <a:buFont typeface="Arial" panose="020B0604020202020204" pitchFamily="34" charset="0"/>
              <a:buChar char="•"/>
            </a:pPr>
            <a:r>
              <a:rPr lang="en-US" dirty="0"/>
              <a:t>Making output image inline with </a:t>
            </a:r>
            <a:r>
              <a:rPr lang="en-US" dirty="0" err="1"/>
              <a:t>otsu</a:t>
            </a:r>
            <a:r>
              <a:rPr lang="en-US" dirty="0"/>
              <a:t> function </a:t>
            </a:r>
          </a:p>
          <a:p>
            <a:pPr marL="285750" indent="-285750">
              <a:buFont typeface="Arial" panose="020B0604020202020204" pitchFamily="34" charset="0"/>
              <a:buChar char="•"/>
            </a:pPr>
            <a:r>
              <a:rPr lang="en-US" dirty="0"/>
              <a:t>Make it work – </a:t>
            </a:r>
          </a:p>
          <a:p>
            <a:pPr marL="742950" lvl="1" indent="-285750">
              <a:buFont typeface="Arial" panose="020B0604020202020204" pitchFamily="34" charset="0"/>
              <a:buChar char="•"/>
            </a:pPr>
            <a:r>
              <a:rPr lang="en-US" dirty="0"/>
              <a:t>Understanding the function better</a:t>
            </a:r>
          </a:p>
          <a:p>
            <a:pPr lvl="1"/>
            <a:endParaRPr lang="en-US" dirty="0"/>
          </a:p>
        </p:txBody>
      </p:sp>
      <p:sp>
        <p:nvSpPr>
          <p:cNvPr id="11" name="TextBox 10">
            <a:extLst>
              <a:ext uri="{FF2B5EF4-FFF2-40B4-BE49-F238E27FC236}">
                <a16:creationId xmlns:a16="http://schemas.microsoft.com/office/drawing/2014/main" id="{6ECFF5F5-135F-454B-AC15-D6214D1661DF}"/>
              </a:ext>
            </a:extLst>
          </p:cNvPr>
          <p:cNvSpPr txBox="1"/>
          <p:nvPr/>
        </p:nvSpPr>
        <p:spPr>
          <a:xfrm>
            <a:off x="6467368" y="1941356"/>
            <a:ext cx="4707805" cy="1200329"/>
          </a:xfrm>
          <a:prstGeom prst="rect">
            <a:avLst/>
          </a:prstGeom>
          <a:noFill/>
        </p:spPr>
        <p:txBody>
          <a:bodyPr wrap="square" rtlCol="0">
            <a:spAutoFit/>
          </a:bodyPr>
          <a:lstStyle/>
          <a:p>
            <a:r>
              <a:rPr lang="en-US" dirty="0"/>
              <a:t>Aim:</a:t>
            </a:r>
          </a:p>
          <a:p>
            <a:endParaRPr lang="en-US" dirty="0"/>
          </a:p>
          <a:p>
            <a:pPr marL="285750" indent="-285750">
              <a:buFont typeface="Arial" panose="020B0604020202020204" pitchFamily="34" charset="0"/>
              <a:buChar char="•"/>
            </a:pPr>
            <a:r>
              <a:rPr lang="en-US" dirty="0"/>
              <a:t>Compare an input image to an output image after using the </a:t>
            </a:r>
            <a:r>
              <a:rPr lang="en-US" dirty="0" err="1"/>
              <a:t>otsu</a:t>
            </a:r>
            <a:r>
              <a:rPr lang="en-US" dirty="0"/>
              <a:t> function.</a:t>
            </a:r>
          </a:p>
        </p:txBody>
      </p:sp>
      <p:pic>
        <p:nvPicPr>
          <p:cNvPr id="12" name="Picture 11" descr="Background pattern&#10;&#10;Description automatically generated">
            <a:extLst>
              <a:ext uri="{FF2B5EF4-FFF2-40B4-BE49-F238E27FC236}">
                <a16:creationId xmlns:a16="http://schemas.microsoft.com/office/drawing/2014/main" id="{F30A06C5-ACCD-FA45-BB8B-33D9944AAE9B}"/>
              </a:ext>
            </a:extLst>
          </p:cNvPr>
          <p:cNvPicPr>
            <a:picLocks noChangeAspect="1"/>
          </p:cNvPicPr>
          <p:nvPr/>
        </p:nvPicPr>
        <p:blipFill>
          <a:blip r:embed="rId6"/>
          <a:stretch>
            <a:fillRect/>
          </a:stretch>
        </p:blipFill>
        <p:spPr>
          <a:xfrm>
            <a:off x="7678271" y="3681210"/>
            <a:ext cx="1454568" cy="1386421"/>
          </a:xfrm>
          <a:prstGeom prst="rect">
            <a:avLst/>
          </a:prstGeom>
        </p:spPr>
      </p:pic>
      <p:pic>
        <p:nvPicPr>
          <p:cNvPr id="9" name="Picture 8" descr="Shape, rectangle&#10;&#10;Description automatically generated">
            <a:extLst>
              <a:ext uri="{FF2B5EF4-FFF2-40B4-BE49-F238E27FC236}">
                <a16:creationId xmlns:a16="http://schemas.microsoft.com/office/drawing/2014/main" id="{FA01CE33-57AA-D646-82B1-F1846A630424}"/>
              </a:ext>
            </a:extLst>
          </p:cNvPr>
          <p:cNvPicPr>
            <a:picLocks noChangeAspect="1"/>
          </p:cNvPicPr>
          <p:nvPr/>
        </p:nvPicPr>
        <p:blipFill>
          <a:blip r:embed="rId7"/>
          <a:stretch>
            <a:fillRect/>
          </a:stretch>
        </p:blipFill>
        <p:spPr>
          <a:xfrm>
            <a:off x="9720604" y="3683317"/>
            <a:ext cx="1454569" cy="1386422"/>
          </a:xfrm>
          <a:prstGeom prst="rect">
            <a:avLst/>
          </a:prstGeom>
        </p:spPr>
      </p:pic>
      <p:sp>
        <p:nvSpPr>
          <p:cNvPr id="13" name="TextBox 12">
            <a:extLst>
              <a:ext uri="{FF2B5EF4-FFF2-40B4-BE49-F238E27FC236}">
                <a16:creationId xmlns:a16="http://schemas.microsoft.com/office/drawing/2014/main" id="{2FB8E7B4-9F6C-9B42-AF2B-9D12ECB54FC7}"/>
              </a:ext>
            </a:extLst>
          </p:cNvPr>
          <p:cNvSpPr txBox="1"/>
          <p:nvPr/>
        </p:nvSpPr>
        <p:spPr>
          <a:xfrm>
            <a:off x="8063153" y="3347962"/>
            <a:ext cx="684803" cy="369332"/>
          </a:xfrm>
          <a:prstGeom prst="rect">
            <a:avLst/>
          </a:prstGeom>
          <a:noFill/>
        </p:spPr>
        <p:txBody>
          <a:bodyPr wrap="none" rtlCol="0">
            <a:spAutoFit/>
          </a:bodyPr>
          <a:lstStyle/>
          <a:p>
            <a:r>
              <a:rPr lang="en-US" dirty="0"/>
              <a:t>Input</a:t>
            </a:r>
          </a:p>
        </p:txBody>
      </p:sp>
      <p:sp>
        <p:nvSpPr>
          <p:cNvPr id="18" name="TextBox 17">
            <a:extLst>
              <a:ext uri="{FF2B5EF4-FFF2-40B4-BE49-F238E27FC236}">
                <a16:creationId xmlns:a16="http://schemas.microsoft.com/office/drawing/2014/main" id="{A12673CC-D37B-3A4A-B576-7C7327B97273}"/>
              </a:ext>
            </a:extLst>
          </p:cNvPr>
          <p:cNvSpPr txBox="1"/>
          <p:nvPr/>
        </p:nvSpPr>
        <p:spPr>
          <a:xfrm>
            <a:off x="9782193" y="3281305"/>
            <a:ext cx="1331390" cy="369332"/>
          </a:xfrm>
          <a:prstGeom prst="rect">
            <a:avLst/>
          </a:prstGeom>
          <a:noFill/>
        </p:spPr>
        <p:txBody>
          <a:bodyPr wrap="none" rtlCol="0">
            <a:spAutoFit/>
          </a:bodyPr>
          <a:lstStyle/>
          <a:p>
            <a:r>
              <a:rPr lang="en-US" dirty="0"/>
              <a:t>Pass Criteria</a:t>
            </a:r>
          </a:p>
        </p:txBody>
      </p:sp>
    </p:spTree>
    <p:extLst>
      <p:ext uri="{BB962C8B-B14F-4D97-AF65-F5344CB8AC3E}">
        <p14:creationId xmlns:p14="http://schemas.microsoft.com/office/powerpoint/2010/main" val="3927852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text, application, email&#10;&#10;Description automatically generated">
            <a:extLst>
              <a:ext uri="{FF2B5EF4-FFF2-40B4-BE49-F238E27FC236}">
                <a16:creationId xmlns:a16="http://schemas.microsoft.com/office/drawing/2014/main" id="{A785F9C5-9D5F-B44A-B873-919B25A5DDD4}"/>
              </a:ext>
            </a:extLst>
          </p:cNvPr>
          <p:cNvPicPr>
            <a:picLocks noChangeAspect="1"/>
          </p:cNvPicPr>
          <p:nvPr/>
        </p:nvPicPr>
        <p:blipFill>
          <a:blip r:embed="rId2"/>
          <a:stretch>
            <a:fillRect/>
          </a:stretch>
        </p:blipFill>
        <p:spPr>
          <a:xfrm>
            <a:off x="201706" y="1481010"/>
            <a:ext cx="7838872" cy="3507849"/>
          </a:xfrm>
          <a:prstGeom prst="rect">
            <a:avLst/>
          </a:prstGeom>
        </p:spPr>
      </p:pic>
      <p:sp>
        <p:nvSpPr>
          <p:cNvPr id="8" name="Rectangle 7">
            <a:extLst>
              <a:ext uri="{FF2B5EF4-FFF2-40B4-BE49-F238E27FC236}">
                <a16:creationId xmlns:a16="http://schemas.microsoft.com/office/drawing/2014/main" id="{C8A85D66-3447-EA43-92B4-2D40D3F5CABA}"/>
              </a:ext>
            </a:extLst>
          </p:cNvPr>
          <p:cNvSpPr/>
          <p:nvPr/>
        </p:nvSpPr>
        <p:spPr>
          <a:xfrm>
            <a:off x="4526553" y="618101"/>
            <a:ext cx="5599082" cy="646331"/>
          </a:xfrm>
          <a:prstGeom prst="rect">
            <a:avLst/>
          </a:prstGeom>
        </p:spPr>
        <p:txBody>
          <a:bodyPr wrap="square">
            <a:spAutoFit/>
          </a:bodyPr>
          <a:lstStyle/>
          <a:p>
            <a:r>
              <a:rPr lang="en-GB" sz="3600" dirty="0"/>
              <a:t>3. </a:t>
            </a:r>
            <a:r>
              <a:rPr lang="en-GB" sz="3600" dirty="0" err="1"/>
              <a:t>Processing.vertical_strips</a:t>
            </a:r>
            <a:r>
              <a:rPr lang="en-GB" sz="3600" dirty="0"/>
              <a:t>  </a:t>
            </a:r>
          </a:p>
        </p:txBody>
      </p:sp>
      <p:sp>
        <p:nvSpPr>
          <p:cNvPr id="9" name="Oval 8">
            <a:extLst>
              <a:ext uri="{FF2B5EF4-FFF2-40B4-BE49-F238E27FC236}">
                <a16:creationId xmlns:a16="http://schemas.microsoft.com/office/drawing/2014/main" id="{81163C75-FAFC-2E4D-A818-519DA5485693}"/>
              </a:ext>
            </a:extLst>
          </p:cNvPr>
          <p:cNvSpPr/>
          <p:nvPr/>
        </p:nvSpPr>
        <p:spPr>
          <a:xfrm>
            <a:off x="3197280" y="286217"/>
            <a:ext cx="1243012" cy="11947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Folder Search with solid fill">
            <a:extLst>
              <a:ext uri="{FF2B5EF4-FFF2-40B4-BE49-F238E27FC236}">
                <a16:creationId xmlns:a16="http://schemas.microsoft.com/office/drawing/2014/main" id="{2A40B6D9-4EAB-614E-AC96-1AB31374C6C7}"/>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3383888" y="439322"/>
            <a:ext cx="914400" cy="914400"/>
          </a:xfrm>
          <a:prstGeom prst="rect">
            <a:avLst/>
          </a:prstGeom>
        </p:spPr>
      </p:pic>
      <p:sp>
        <p:nvSpPr>
          <p:cNvPr id="11" name="TextBox 10">
            <a:extLst>
              <a:ext uri="{FF2B5EF4-FFF2-40B4-BE49-F238E27FC236}">
                <a16:creationId xmlns:a16="http://schemas.microsoft.com/office/drawing/2014/main" id="{D957BD95-8E31-8A47-BA33-5CD00EBC56C8}"/>
              </a:ext>
            </a:extLst>
          </p:cNvPr>
          <p:cNvSpPr txBox="1"/>
          <p:nvPr/>
        </p:nvSpPr>
        <p:spPr>
          <a:xfrm>
            <a:off x="8267002" y="1521760"/>
            <a:ext cx="3581787" cy="2585323"/>
          </a:xfrm>
          <a:prstGeom prst="rect">
            <a:avLst/>
          </a:prstGeom>
          <a:noFill/>
        </p:spPr>
        <p:txBody>
          <a:bodyPr wrap="square" rtlCol="0">
            <a:spAutoFit/>
          </a:bodyPr>
          <a:lstStyle/>
          <a:p>
            <a:r>
              <a:rPr lang="en-US" dirty="0"/>
              <a:t>Aim:</a:t>
            </a:r>
          </a:p>
          <a:p>
            <a:r>
              <a:rPr lang="en-US" dirty="0"/>
              <a:t>Build a test that that’s a .</a:t>
            </a:r>
            <a:r>
              <a:rPr lang="en-US" dirty="0" err="1"/>
              <a:t>png</a:t>
            </a:r>
            <a:r>
              <a:rPr lang="en-US" dirty="0"/>
              <a:t> file of of a known width and height then compares it to a previously calculated value.</a:t>
            </a:r>
          </a:p>
          <a:p>
            <a:endParaRPr lang="en-US" dirty="0"/>
          </a:p>
          <a:p>
            <a:endParaRPr lang="en-US" dirty="0"/>
          </a:p>
          <a:p>
            <a:endParaRPr lang="en-US" dirty="0"/>
          </a:p>
          <a:p>
            <a:endParaRPr lang="en-US" dirty="0"/>
          </a:p>
        </p:txBody>
      </p:sp>
      <p:pic>
        <p:nvPicPr>
          <p:cNvPr id="14" name="Picture 13" descr="Shape&#10;&#10;Description automatically generated">
            <a:extLst>
              <a:ext uri="{FF2B5EF4-FFF2-40B4-BE49-F238E27FC236}">
                <a16:creationId xmlns:a16="http://schemas.microsoft.com/office/drawing/2014/main" id="{F7DF7A32-2685-354F-A66A-0FFE229F5067}"/>
              </a:ext>
            </a:extLst>
          </p:cNvPr>
          <p:cNvPicPr>
            <a:picLocks noChangeAspect="1"/>
          </p:cNvPicPr>
          <p:nvPr/>
        </p:nvPicPr>
        <p:blipFill>
          <a:blip r:embed="rId5"/>
          <a:stretch>
            <a:fillRect/>
          </a:stretch>
        </p:blipFill>
        <p:spPr>
          <a:xfrm>
            <a:off x="8267002" y="3745523"/>
            <a:ext cx="1979657" cy="1114672"/>
          </a:xfrm>
          <a:prstGeom prst="rect">
            <a:avLst/>
          </a:prstGeom>
        </p:spPr>
      </p:pic>
      <p:sp>
        <p:nvSpPr>
          <p:cNvPr id="15" name="TextBox 14">
            <a:extLst>
              <a:ext uri="{FF2B5EF4-FFF2-40B4-BE49-F238E27FC236}">
                <a16:creationId xmlns:a16="http://schemas.microsoft.com/office/drawing/2014/main" id="{67F50E89-5D9E-5142-BA94-69A1DC0C7882}"/>
              </a:ext>
            </a:extLst>
          </p:cNvPr>
          <p:cNvSpPr txBox="1"/>
          <p:nvPr/>
        </p:nvSpPr>
        <p:spPr>
          <a:xfrm>
            <a:off x="8914428" y="3376191"/>
            <a:ext cx="684803" cy="369332"/>
          </a:xfrm>
          <a:prstGeom prst="rect">
            <a:avLst/>
          </a:prstGeom>
          <a:noFill/>
        </p:spPr>
        <p:txBody>
          <a:bodyPr wrap="none" rtlCol="0">
            <a:spAutoFit/>
          </a:bodyPr>
          <a:lstStyle/>
          <a:p>
            <a:r>
              <a:rPr lang="en-US" dirty="0"/>
              <a:t>Input</a:t>
            </a:r>
          </a:p>
        </p:txBody>
      </p:sp>
      <p:sp>
        <p:nvSpPr>
          <p:cNvPr id="16" name="TextBox 15">
            <a:extLst>
              <a:ext uri="{FF2B5EF4-FFF2-40B4-BE49-F238E27FC236}">
                <a16:creationId xmlns:a16="http://schemas.microsoft.com/office/drawing/2014/main" id="{BDBC6B13-30BD-8548-B12C-39BDE6AD109A}"/>
              </a:ext>
            </a:extLst>
          </p:cNvPr>
          <p:cNvSpPr txBox="1"/>
          <p:nvPr/>
        </p:nvSpPr>
        <p:spPr>
          <a:xfrm>
            <a:off x="10695160" y="3376191"/>
            <a:ext cx="1331390" cy="369332"/>
          </a:xfrm>
          <a:prstGeom prst="rect">
            <a:avLst/>
          </a:prstGeom>
          <a:noFill/>
        </p:spPr>
        <p:txBody>
          <a:bodyPr wrap="none" rtlCol="0">
            <a:spAutoFit/>
          </a:bodyPr>
          <a:lstStyle/>
          <a:p>
            <a:r>
              <a:rPr lang="en-US" dirty="0"/>
              <a:t>Pass Criteria</a:t>
            </a:r>
          </a:p>
        </p:txBody>
      </p:sp>
      <p:sp>
        <p:nvSpPr>
          <p:cNvPr id="17" name="TextBox 16">
            <a:extLst>
              <a:ext uri="{FF2B5EF4-FFF2-40B4-BE49-F238E27FC236}">
                <a16:creationId xmlns:a16="http://schemas.microsoft.com/office/drawing/2014/main" id="{B1FFD922-8F1A-EB48-9557-F12CA67E9019}"/>
              </a:ext>
            </a:extLst>
          </p:cNvPr>
          <p:cNvSpPr txBox="1"/>
          <p:nvPr/>
        </p:nvSpPr>
        <p:spPr>
          <a:xfrm>
            <a:off x="11110089" y="4103197"/>
            <a:ext cx="585417" cy="369332"/>
          </a:xfrm>
          <a:prstGeom prst="rect">
            <a:avLst/>
          </a:prstGeom>
          <a:noFill/>
        </p:spPr>
        <p:txBody>
          <a:bodyPr wrap="none" rtlCol="0">
            <a:spAutoFit/>
          </a:bodyPr>
          <a:lstStyle/>
          <a:p>
            <a:r>
              <a:rPr lang="en-US" dirty="0"/>
              <a:t>== 7</a:t>
            </a:r>
          </a:p>
        </p:txBody>
      </p:sp>
      <p:sp>
        <p:nvSpPr>
          <p:cNvPr id="18" name="Rectangle 17">
            <a:extLst>
              <a:ext uri="{FF2B5EF4-FFF2-40B4-BE49-F238E27FC236}">
                <a16:creationId xmlns:a16="http://schemas.microsoft.com/office/drawing/2014/main" id="{D865937C-7D3F-F647-8A1F-85623EAEF289}"/>
              </a:ext>
            </a:extLst>
          </p:cNvPr>
          <p:cNvSpPr/>
          <p:nvPr/>
        </p:nvSpPr>
        <p:spPr>
          <a:xfrm>
            <a:off x="8343574" y="4885710"/>
            <a:ext cx="1903085" cy="369332"/>
          </a:xfrm>
          <a:prstGeom prst="rect">
            <a:avLst/>
          </a:prstGeom>
        </p:spPr>
        <p:txBody>
          <a:bodyPr wrap="none">
            <a:spAutoFit/>
          </a:bodyPr>
          <a:lstStyle/>
          <a:p>
            <a:r>
              <a:rPr lang="en-GB" dirty="0">
                <a:latin typeface="Calibri" panose="020F0502020204030204" pitchFamily="34" charset="0"/>
              </a:rPr>
              <a:t>889 </a:t>
            </a:r>
            <a:r>
              <a:rPr lang="en-GB" dirty="0" err="1">
                <a:latin typeface="Calibri" panose="020F0502020204030204" pitchFamily="34" charset="0"/>
              </a:rPr>
              <a:t>png</a:t>
            </a:r>
            <a:r>
              <a:rPr lang="en-GB" dirty="0">
                <a:latin typeface="Calibri" panose="020F0502020204030204" pitchFamily="34" charset="0"/>
              </a:rPr>
              <a:t> x 500 </a:t>
            </a:r>
            <a:r>
              <a:rPr lang="en-GB" dirty="0" err="1">
                <a:latin typeface="Calibri" panose="020F0502020204030204" pitchFamily="34" charset="0"/>
              </a:rPr>
              <a:t>png</a:t>
            </a:r>
            <a:endParaRPr lang="en-GB" dirty="0">
              <a:latin typeface="Calibri" panose="020F0502020204030204" pitchFamily="34" charset="0"/>
            </a:endParaRPr>
          </a:p>
        </p:txBody>
      </p:sp>
    </p:spTree>
    <p:extLst>
      <p:ext uri="{BB962C8B-B14F-4D97-AF65-F5344CB8AC3E}">
        <p14:creationId xmlns:p14="http://schemas.microsoft.com/office/powerpoint/2010/main" val="16326192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980CE65-EAAD-1648-8581-C7E27FF33488}"/>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7"/>
                    </a14:imgEffect>
                  </a14:imgLayer>
                </a14:imgProps>
              </a:ext>
            </a:extLst>
          </a:blip>
          <a:stretch>
            <a:fillRect/>
          </a:stretch>
        </p:blipFill>
        <p:spPr>
          <a:xfrm>
            <a:off x="8070208" y="2446516"/>
            <a:ext cx="3489780" cy="1964967"/>
          </a:xfrm>
          <a:prstGeom prst="rect">
            <a:avLst/>
          </a:prstGeom>
        </p:spPr>
      </p:pic>
      <p:pic>
        <p:nvPicPr>
          <p:cNvPr id="9" name="Picture 8">
            <a:extLst>
              <a:ext uri="{FF2B5EF4-FFF2-40B4-BE49-F238E27FC236}">
                <a16:creationId xmlns:a16="http://schemas.microsoft.com/office/drawing/2014/main" id="{C690CBA9-7221-B841-9324-172D6E27EEBB}"/>
              </a:ext>
            </a:extLst>
          </p:cNvPr>
          <p:cNvPicPr>
            <a:picLocks noChangeAspect="1"/>
          </p:cNvPicPr>
          <p:nvPr/>
        </p:nvPicPr>
        <p:blipFill>
          <a:blip r:embed="rId5"/>
          <a:stretch>
            <a:fillRect/>
          </a:stretch>
        </p:blipFill>
        <p:spPr>
          <a:xfrm>
            <a:off x="4325043" y="2446516"/>
            <a:ext cx="3489780" cy="1964967"/>
          </a:xfrm>
          <a:prstGeom prst="rect">
            <a:avLst/>
          </a:prstGeom>
        </p:spPr>
      </p:pic>
      <p:sp>
        <p:nvSpPr>
          <p:cNvPr id="10" name="Rectangle 9">
            <a:extLst>
              <a:ext uri="{FF2B5EF4-FFF2-40B4-BE49-F238E27FC236}">
                <a16:creationId xmlns:a16="http://schemas.microsoft.com/office/drawing/2014/main" id="{6D8E47FE-75A4-E946-AE6C-0FFE0819B25E}"/>
              </a:ext>
            </a:extLst>
          </p:cNvPr>
          <p:cNvSpPr/>
          <p:nvPr/>
        </p:nvSpPr>
        <p:spPr>
          <a:xfrm>
            <a:off x="4526553" y="1102195"/>
            <a:ext cx="5266028" cy="646331"/>
          </a:xfrm>
          <a:prstGeom prst="rect">
            <a:avLst/>
          </a:prstGeom>
        </p:spPr>
        <p:txBody>
          <a:bodyPr wrap="square">
            <a:spAutoFit/>
          </a:bodyPr>
          <a:lstStyle/>
          <a:p>
            <a:r>
              <a:rPr lang="en-GB" sz="3600" dirty="0"/>
              <a:t>3. </a:t>
            </a:r>
            <a:r>
              <a:rPr lang="en-GB" sz="3600" dirty="0" err="1"/>
              <a:t>Processing.blur</a:t>
            </a:r>
            <a:endParaRPr lang="en-GB" sz="3600" dirty="0"/>
          </a:p>
        </p:txBody>
      </p:sp>
      <p:sp>
        <p:nvSpPr>
          <p:cNvPr id="11" name="Oval 10">
            <a:extLst>
              <a:ext uri="{FF2B5EF4-FFF2-40B4-BE49-F238E27FC236}">
                <a16:creationId xmlns:a16="http://schemas.microsoft.com/office/drawing/2014/main" id="{FA09E36B-E6B7-3849-86F6-4BC6098F96E0}"/>
              </a:ext>
            </a:extLst>
          </p:cNvPr>
          <p:cNvSpPr/>
          <p:nvPr/>
        </p:nvSpPr>
        <p:spPr>
          <a:xfrm>
            <a:off x="3197280" y="770311"/>
            <a:ext cx="1243012" cy="11947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descr="Folder Search with solid fill">
            <a:extLst>
              <a:ext uri="{FF2B5EF4-FFF2-40B4-BE49-F238E27FC236}">
                <a16:creationId xmlns:a16="http://schemas.microsoft.com/office/drawing/2014/main" id="{0D87B70F-A71E-004B-ABBC-0F4F553D4412}"/>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383888" y="923416"/>
            <a:ext cx="914400" cy="914400"/>
          </a:xfrm>
          <a:prstGeom prst="rect">
            <a:avLst/>
          </a:prstGeom>
        </p:spPr>
      </p:pic>
      <p:sp>
        <p:nvSpPr>
          <p:cNvPr id="13" name="TextBox 12">
            <a:extLst>
              <a:ext uri="{FF2B5EF4-FFF2-40B4-BE49-F238E27FC236}">
                <a16:creationId xmlns:a16="http://schemas.microsoft.com/office/drawing/2014/main" id="{FE38F528-F8B9-D94F-A7F3-8CDB1F02065E}"/>
              </a:ext>
            </a:extLst>
          </p:cNvPr>
          <p:cNvSpPr txBox="1"/>
          <p:nvPr/>
        </p:nvSpPr>
        <p:spPr>
          <a:xfrm>
            <a:off x="5983448" y="2077184"/>
            <a:ext cx="684803" cy="369332"/>
          </a:xfrm>
          <a:prstGeom prst="rect">
            <a:avLst/>
          </a:prstGeom>
          <a:noFill/>
        </p:spPr>
        <p:txBody>
          <a:bodyPr wrap="none" rtlCol="0">
            <a:spAutoFit/>
          </a:bodyPr>
          <a:lstStyle/>
          <a:p>
            <a:r>
              <a:rPr lang="en-US" dirty="0"/>
              <a:t>Input</a:t>
            </a:r>
          </a:p>
        </p:txBody>
      </p:sp>
      <p:sp>
        <p:nvSpPr>
          <p:cNvPr id="14" name="TextBox 13">
            <a:extLst>
              <a:ext uri="{FF2B5EF4-FFF2-40B4-BE49-F238E27FC236}">
                <a16:creationId xmlns:a16="http://schemas.microsoft.com/office/drawing/2014/main" id="{35429A45-AA91-BC41-A7FD-AA8AA3FC1B37}"/>
              </a:ext>
            </a:extLst>
          </p:cNvPr>
          <p:cNvSpPr txBox="1"/>
          <p:nvPr/>
        </p:nvSpPr>
        <p:spPr>
          <a:xfrm>
            <a:off x="9148749" y="2077184"/>
            <a:ext cx="1331390" cy="369332"/>
          </a:xfrm>
          <a:prstGeom prst="rect">
            <a:avLst/>
          </a:prstGeom>
          <a:noFill/>
        </p:spPr>
        <p:txBody>
          <a:bodyPr wrap="none" rtlCol="0">
            <a:spAutoFit/>
          </a:bodyPr>
          <a:lstStyle/>
          <a:p>
            <a:r>
              <a:rPr lang="en-US" dirty="0"/>
              <a:t>Pass Criteria</a:t>
            </a:r>
          </a:p>
        </p:txBody>
      </p:sp>
      <p:sp>
        <p:nvSpPr>
          <p:cNvPr id="15" name="TextBox 14">
            <a:extLst>
              <a:ext uri="{FF2B5EF4-FFF2-40B4-BE49-F238E27FC236}">
                <a16:creationId xmlns:a16="http://schemas.microsoft.com/office/drawing/2014/main" id="{F27019A0-79A5-324E-A04F-F0E880B8B78D}"/>
              </a:ext>
            </a:extLst>
          </p:cNvPr>
          <p:cNvSpPr txBox="1"/>
          <p:nvPr/>
        </p:nvSpPr>
        <p:spPr>
          <a:xfrm>
            <a:off x="437586" y="2446516"/>
            <a:ext cx="3065364" cy="1477328"/>
          </a:xfrm>
          <a:prstGeom prst="rect">
            <a:avLst/>
          </a:prstGeom>
          <a:noFill/>
        </p:spPr>
        <p:txBody>
          <a:bodyPr wrap="square" rtlCol="0">
            <a:spAutoFit/>
          </a:bodyPr>
          <a:lstStyle/>
          <a:p>
            <a:r>
              <a:rPr lang="en-US" dirty="0"/>
              <a:t>Aim:</a:t>
            </a:r>
          </a:p>
          <a:p>
            <a:endParaRPr lang="en-US" dirty="0"/>
          </a:p>
          <a:p>
            <a:r>
              <a:rPr lang="en-US" dirty="0"/>
              <a:t>Test blurring of an input image when passed through </a:t>
            </a:r>
            <a:r>
              <a:rPr lang="en-US" dirty="0" err="1"/>
              <a:t>Processing.blur</a:t>
            </a:r>
            <a:endParaRPr lang="en-US" dirty="0"/>
          </a:p>
        </p:txBody>
      </p:sp>
    </p:spTree>
    <p:extLst>
      <p:ext uri="{BB962C8B-B14F-4D97-AF65-F5344CB8AC3E}">
        <p14:creationId xmlns:p14="http://schemas.microsoft.com/office/powerpoint/2010/main" val="37315210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4526553" y="1102195"/>
            <a:ext cx="5266028" cy="646331"/>
          </a:xfrm>
          <a:prstGeom prst="rect">
            <a:avLst/>
          </a:prstGeom>
        </p:spPr>
        <p:txBody>
          <a:bodyPr wrap="square">
            <a:spAutoFit/>
          </a:bodyPr>
          <a:lstStyle/>
          <a:p>
            <a:r>
              <a:rPr lang="en-GB" sz="3600" dirty="0"/>
              <a:t>3. </a:t>
            </a:r>
            <a:r>
              <a:rPr lang="en-GB" sz="3600" dirty="0" err="1"/>
              <a:t>Parameters.hcc</a:t>
            </a:r>
            <a:endParaRPr lang="en-GB" sz="3600" dirty="0"/>
          </a:p>
        </p:txBody>
      </p:sp>
      <p:sp>
        <p:nvSpPr>
          <p:cNvPr id="5" name="Oval 4">
            <a:extLst>
              <a:ext uri="{FF2B5EF4-FFF2-40B4-BE49-F238E27FC236}">
                <a16:creationId xmlns:a16="http://schemas.microsoft.com/office/drawing/2014/main" id="{09DC453E-9690-0A41-8979-2862742BB19E}"/>
              </a:ext>
            </a:extLst>
          </p:cNvPr>
          <p:cNvSpPr/>
          <p:nvPr/>
        </p:nvSpPr>
        <p:spPr>
          <a:xfrm>
            <a:off x="3197280" y="770311"/>
            <a:ext cx="1243012" cy="11947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Graphic 39" descr="Folder Search with solid fill">
            <a:extLst>
              <a:ext uri="{FF2B5EF4-FFF2-40B4-BE49-F238E27FC236}">
                <a16:creationId xmlns:a16="http://schemas.microsoft.com/office/drawing/2014/main" id="{3611BB43-E836-9541-9FE4-11DA98DCE23F}"/>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3383888" y="923416"/>
            <a:ext cx="914400" cy="914400"/>
          </a:xfrm>
          <a:prstGeom prst="rect">
            <a:avLst/>
          </a:prstGeom>
        </p:spPr>
      </p:pic>
      <p:sp>
        <p:nvSpPr>
          <p:cNvPr id="11" name="TextBox 10">
            <a:extLst>
              <a:ext uri="{FF2B5EF4-FFF2-40B4-BE49-F238E27FC236}">
                <a16:creationId xmlns:a16="http://schemas.microsoft.com/office/drawing/2014/main" id="{6ECFF5F5-135F-454B-AC15-D6214D1661DF}"/>
              </a:ext>
            </a:extLst>
          </p:cNvPr>
          <p:cNvSpPr txBox="1"/>
          <p:nvPr/>
        </p:nvSpPr>
        <p:spPr>
          <a:xfrm>
            <a:off x="510321" y="2338435"/>
            <a:ext cx="4707805" cy="1200329"/>
          </a:xfrm>
          <a:prstGeom prst="rect">
            <a:avLst/>
          </a:prstGeom>
          <a:noFill/>
        </p:spPr>
        <p:txBody>
          <a:bodyPr wrap="square" rtlCol="0">
            <a:spAutoFit/>
          </a:bodyPr>
          <a:lstStyle/>
          <a:p>
            <a:r>
              <a:rPr lang="en-US" dirty="0"/>
              <a:t>Aim:</a:t>
            </a:r>
          </a:p>
          <a:p>
            <a:endParaRPr lang="en-US" dirty="0"/>
          </a:p>
          <a:p>
            <a:r>
              <a:rPr lang="en-US" dirty="0"/>
              <a:t>Numerical value for radial hydride that matches known examples.</a:t>
            </a:r>
          </a:p>
        </p:txBody>
      </p:sp>
      <p:pic>
        <p:nvPicPr>
          <p:cNvPr id="14" name="Picture 13">
            <a:extLst>
              <a:ext uri="{FF2B5EF4-FFF2-40B4-BE49-F238E27FC236}">
                <a16:creationId xmlns:a16="http://schemas.microsoft.com/office/drawing/2014/main" id="{CF518512-7948-9D40-8E21-9590D95CA907}"/>
              </a:ext>
            </a:extLst>
          </p:cNvPr>
          <p:cNvPicPr>
            <a:picLocks noChangeAspect="1"/>
          </p:cNvPicPr>
          <p:nvPr/>
        </p:nvPicPr>
        <p:blipFill>
          <a:blip r:embed="rId5"/>
          <a:stretch>
            <a:fillRect/>
          </a:stretch>
        </p:blipFill>
        <p:spPr>
          <a:xfrm>
            <a:off x="5616806" y="2788928"/>
            <a:ext cx="3085522" cy="1737344"/>
          </a:xfrm>
          <a:prstGeom prst="rect">
            <a:avLst/>
          </a:prstGeom>
        </p:spPr>
      </p:pic>
      <p:pic>
        <p:nvPicPr>
          <p:cNvPr id="15" name="Picture 14" descr="A picture containing background pattern&#10;&#10;Description automatically generated">
            <a:extLst>
              <a:ext uri="{FF2B5EF4-FFF2-40B4-BE49-F238E27FC236}">
                <a16:creationId xmlns:a16="http://schemas.microsoft.com/office/drawing/2014/main" id="{63630D23-F0A2-7C49-87DF-185DBEC9348D}"/>
              </a:ext>
            </a:extLst>
          </p:cNvPr>
          <p:cNvPicPr>
            <a:picLocks noChangeAspect="1"/>
          </p:cNvPicPr>
          <p:nvPr/>
        </p:nvPicPr>
        <p:blipFill>
          <a:blip r:embed="rId6"/>
          <a:stretch>
            <a:fillRect/>
          </a:stretch>
        </p:blipFill>
        <p:spPr>
          <a:xfrm>
            <a:off x="5616806" y="4688594"/>
            <a:ext cx="3085522" cy="1737344"/>
          </a:xfrm>
          <a:prstGeom prst="rect">
            <a:avLst/>
          </a:prstGeom>
        </p:spPr>
      </p:pic>
      <p:sp>
        <p:nvSpPr>
          <p:cNvPr id="16" name="TextBox 15">
            <a:extLst>
              <a:ext uri="{FF2B5EF4-FFF2-40B4-BE49-F238E27FC236}">
                <a16:creationId xmlns:a16="http://schemas.microsoft.com/office/drawing/2014/main" id="{59C84D97-EC42-FF46-A8A4-D05463AF4399}"/>
              </a:ext>
            </a:extLst>
          </p:cNvPr>
          <p:cNvSpPr txBox="1"/>
          <p:nvPr/>
        </p:nvSpPr>
        <p:spPr>
          <a:xfrm>
            <a:off x="6817165" y="2337082"/>
            <a:ext cx="684803" cy="369332"/>
          </a:xfrm>
          <a:prstGeom prst="rect">
            <a:avLst/>
          </a:prstGeom>
          <a:noFill/>
        </p:spPr>
        <p:txBody>
          <a:bodyPr wrap="none" rtlCol="0">
            <a:spAutoFit/>
          </a:bodyPr>
          <a:lstStyle/>
          <a:p>
            <a:r>
              <a:rPr lang="en-US" dirty="0"/>
              <a:t>Input</a:t>
            </a:r>
          </a:p>
        </p:txBody>
      </p:sp>
      <p:sp>
        <p:nvSpPr>
          <p:cNvPr id="17" name="TextBox 16">
            <a:extLst>
              <a:ext uri="{FF2B5EF4-FFF2-40B4-BE49-F238E27FC236}">
                <a16:creationId xmlns:a16="http://schemas.microsoft.com/office/drawing/2014/main" id="{9615052C-ECB0-AE4B-986D-012C5B7D9D15}"/>
              </a:ext>
            </a:extLst>
          </p:cNvPr>
          <p:cNvSpPr txBox="1"/>
          <p:nvPr/>
        </p:nvSpPr>
        <p:spPr>
          <a:xfrm>
            <a:off x="9982466" y="2337082"/>
            <a:ext cx="1331390" cy="369332"/>
          </a:xfrm>
          <a:prstGeom prst="rect">
            <a:avLst/>
          </a:prstGeom>
          <a:noFill/>
        </p:spPr>
        <p:txBody>
          <a:bodyPr wrap="none" rtlCol="0">
            <a:spAutoFit/>
          </a:bodyPr>
          <a:lstStyle/>
          <a:p>
            <a:r>
              <a:rPr lang="en-US" dirty="0"/>
              <a:t>Pass Criteria</a:t>
            </a:r>
          </a:p>
        </p:txBody>
      </p:sp>
      <p:sp>
        <p:nvSpPr>
          <p:cNvPr id="19" name="TextBox 18">
            <a:extLst>
              <a:ext uri="{FF2B5EF4-FFF2-40B4-BE49-F238E27FC236}">
                <a16:creationId xmlns:a16="http://schemas.microsoft.com/office/drawing/2014/main" id="{ADE79B2C-C280-184D-956F-09708C8D15E4}"/>
              </a:ext>
            </a:extLst>
          </p:cNvPr>
          <p:cNvSpPr txBox="1"/>
          <p:nvPr/>
        </p:nvSpPr>
        <p:spPr>
          <a:xfrm>
            <a:off x="10355451" y="3244334"/>
            <a:ext cx="585417" cy="369332"/>
          </a:xfrm>
          <a:prstGeom prst="rect">
            <a:avLst/>
          </a:prstGeom>
          <a:noFill/>
        </p:spPr>
        <p:txBody>
          <a:bodyPr wrap="none" rtlCol="0">
            <a:spAutoFit/>
          </a:bodyPr>
          <a:lstStyle/>
          <a:p>
            <a:r>
              <a:rPr lang="en-US" dirty="0"/>
              <a:t>== 0</a:t>
            </a:r>
          </a:p>
        </p:txBody>
      </p:sp>
      <p:sp>
        <p:nvSpPr>
          <p:cNvPr id="20" name="TextBox 19">
            <a:extLst>
              <a:ext uri="{FF2B5EF4-FFF2-40B4-BE49-F238E27FC236}">
                <a16:creationId xmlns:a16="http://schemas.microsoft.com/office/drawing/2014/main" id="{354F41F0-8EA7-994D-A462-84A24B9BD1A2}"/>
              </a:ext>
            </a:extLst>
          </p:cNvPr>
          <p:cNvSpPr txBox="1"/>
          <p:nvPr/>
        </p:nvSpPr>
        <p:spPr>
          <a:xfrm>
            <a:off x="10355452" y="5187934"/>
            <a:ext cx="585417" cy="369332"/>
          </a:xfrm>
          <a:prstGeom prst="rect">
            <a:avLst/>
          </a:prstGeom>
          <a:noFill/>
        </p:spPr>
        <p:txBody>
          <a:bodyPr wrap="none" rtlCol="0">
            <a:spAutoFit/>
          </a:bodyPr>
          <a:lstStyle/>
          <a:p>
            <a:r>
              <a:rPr lang="en-US" dirty="0"/>
              <a:t>== 1</a:t>
            </a:r>
          </a:p>
        </p:txBody>
      </p:sp>
    </p:spTree>
    <p:extLst>
      <p:ext uri="{BB962C8B-B14F-4D97-AF65-F5344CB8AC3E}">
        <p14:creationId xmlns:p14="http://schemas.microsoft.com/office/powerpoint/2010/main" val="23039668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b="-110"/>
          <a:stretch/>
        </p:blipFill>
        <p:spPr>
          <a:xfrm>
            <a:off x="4777541" y="2532005"/>
            <a:ext cx="6979143" cy="3426033"/>
          </a:xfrm>
          <a:prstGeom prst="rect">
            <a:avLst/>
          </a:prstGeom>
        </p:spPr>
      </p:pic>
      <p:grpSp>
        <p:nvGrpSpPr>
          <p:cNvPr id="14" name="Group 13"/>
          <p:cNvGrpSpPr/>
          <p:nvPr/>
        </p:nvGrpSpPr>
        <p:grpSpPr>
          <a:xfrm>
            <a:off x="465775" y="2215965"/>
            <a:ext cx="3892254" cy="4058111"/>
            <a:chOff x="229573" y="2464067"/>
            <a:chExt cx="3472741" cy="3436224"/>
          </a:xfrm>
        </p:grpSpPr>
        <p:sp>
          <p:nvSpPr>
            <p:cNvPr id="13" name="Rectangle 12"/>
            <p:cNvSpPr/>
            <p:nvPr/>
          </p:nvSpPr>
          <p:spPr>
            <a:xfrm>
              <a:off x="229573" y="2464067"/>
              <a:ext cx="3472741" cy="3436224"/>
            </a:xfrm>
            <a:prstGeom prst="rect">
              <a:avLst/>
            </a:prstGeom>
            <a:solidFill>
              <a:schemeClr val="accent4">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 name="Group 11"/>
            <p:cNvGrpSpPr/>
            <p:nvPr/>
          </p:nvGrpSpPr>
          <p:grpSpPr>
            <a:xfrm>
              <a:off x="391357" y="2576589"/>
              <a:ext cx="3166582" cy="3147676"/>
              <a:chOff x="285479" y="2027159"/>
              <a:chExt cx="3166582" cy="3147676"/>
            </a:xfrm>
            <a:noFill/>
          </p:grpSpPr>
          <p:pic>
            <p:nvPicPr>
              <p:cNvPr id="9" name="Picture 8"/>
              <p:cNvPicPr>
                <a:picLocks noChangeAspect="1"/>
              </p:cNvPicPr>
              <p:nvPr/>
            </p:nvPicPr>
            <p:blipFill rotWithShape="1">
              <a:blip r:embed="rId4"/>
              <a:srcRect r="68536" b="52"/>
              <a:stretch/>
            </p:blipFill>
            <p:spPr>
              <a:xfrm>
                <a:off x="285479" y="3920709"/>
                <a:ext cx="1099849" cy="274506"/>
              </a:xfrm>
              <a:prstGeom prst="rect">
                <a:avLst/>
              </a:prstGeom>
              <a:grpFill/>
            </p:spPr>
          </p:pic>
          <p:pic>
            <p:nvPicPr>
              <p:cNvPr id="7" name="Picture 6"/>
              <p:cNvPicPr>
                <a:picLocks noChangeAspect="1"/>
              </p:cNvPicPr>
              <p:nvPr/>
            </p:nvPicPr>
            <p:blipFill>
              <a:blip r:embed="rId5"/>
              <a:stretch>
                <a:fillRect/>
              </a:stretch>
            </p:blipFill>
            <p:spPr>
              <a:xfrm>
                <a:off x="285479" y="4257487"/>
                <a:ext cx="2008823" cy="917348"/>
              </a:xfrm>
              <a:prstGeom prst="rect">
                <a:avLst/>
              </a:prstGeom>
              <a:grpFill/>
            </p:spPr>
          </p:pic>
          <p:pic>
            <p:nvPicPr>
              <p:cNvPr id="5" name="Picture 4"/>
              <p:cNvPicPr>
                <a:picLocks noChangeAspect="1"/>
              </p:cNvPicPr>
              <p:nvPr/>
            </p:nvPicPr>
            <p:blipFill>
              <a:blip r:embed="rId6"/>
              <a:stretch>
                <a:fillRect/>
              </a:stretch>
            </p:blipFill>
            <p:spPr>
              <a:xfrm>
                <a:off x="285479" y="2053184"/>
                <a:ext cx="1532313" cy="1692252"/>
              </a:xfrm>
              <a:prstGeom prst="rect">
                <a:avLst/>
              </a:prstGeom>
              <a:grpFill/>
            </p:spPr>
          </p:pic>
          <p:pic>
            <p:nvPicPr>
              <p:cNvPr id="10" name="Picture 9"/>
              <p:cNvPicPr>
                <a:picLocks noChangeAspect="1"/>
              </p:cNvPicPr>
              <p:nvPr/>
            </p:nvPicPr>
            <p:blipFill>
              <a:blip r:embed="rId7"/>
              <a:stretch>
                <a:fillRect/>
              </a:stretch>
            </p:blipFill>
            <p:spPr>
              <a:xfrm>
                <a:off x="2393744" y="2027159"/>
                <a:ext cx="1058317" cy="2321122"/>
              </a:xfrm>
              <a:prstGeom prst="rect">
                <a:avLst/>
              </a:prstGeom>
              <a:grpFill/>
            </p:spPr>
          </p:pic>
        </p:grpSp>
      </p:grpSp>
      <p:pic>
        <p:nvPicPr>
          <p:cNvPr id="24" name="Picture 23"/>
          <p:cNvPicPr>
            <a:picLocks noChangeAspect="1"/>
          </p:cNvPicPr>
          <p:nvPr/>
        </p:nvPicPr>
        <p:blipFill>
          <a:blip r:embed="rId8"/>
          <a:stretch>
            <a:fillRect/>
          </a:stretch>
        </p:blipFill>
        <p:spPr>
          <a:xfrm>
            <a:off x="10662091" y="900235"/>
            <a:ext cx="1337440" cy="626633"/>
          </a:xfrm>
          <a:prstGeom prst="rect">
            <a:avLst/>
          </a:prstGeom>
        </p:spPr>
      </p:pic>
      <p:sp>
        <p:nvSpPr>
          <p:cNvPr id="28" name="Rectangle 27"/>
          <p:cNvSpPr/>
          <p:nvPr/>
        </p:nvSpPr>
        <p:spPr>
          <a:xfrm>
            <a:off x="4547289" y="890387"/>
            <a:ext cx="2902718" cy="646331"/>
          </a:xfrm>
          <a:prstGeom prst="rect">
            <a:avLst/>
          </a:prstGeom>
        </p:spPr>
        <p:txBody>
          <a:bodyPr wrap="none">
            <a:spAutoFit/>
          </a:bodyPr>
          <a:lstStyle/>
          <a:p>
            <a:r>
              <a:rPr lang="en-GB" sz="3600" dirty="0" smtClean="0"/>
              <a:t>Written report</a:t>
            </a:r>
            <a:endParaRPr lang="en-GB" sz="3600" dirty="0"/>
          </a:p>
        </p:txBody>
      </p:sp>
      <p:sp>
        <p:nvSpPr>
          <p:cNvPr id="21" name="Rectangle 20"/>
          <p:cNvSpPr/>
          <p:nvPr/>
        </p:nvSpPr>
        <p:spPr>
          <a:xfrm>
            <a:off x="4757951" y="2849079"/>
            <a:ext cx="1250320" cy="181917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urved Up Arrow 2"/>
          <p:cNvSpPr/>
          <p:nvPr/>
        </p:nvSpPr>
        <p:spPr>
          <a:xfrm rot="19006499" flipH="1">
            <a:off x="3858252" y="5340142"/>
            <a:ext cx="1479310" cy="503054"/>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3703211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3"/>
          <a:srcRect l="19001" t="13549" r="44978" b="31993"/>
          <a:stretch/>
        </p:blipFill>
        <p:spPr>
          <a:xfrm>
            <a:off x="340497" y="2124792"/>
            <a:ext cx="5245810" cy="3808646"/>
          </a:xfrm>
          <a:prstGeom prst="rect">
            <a:avLst/>
          </a:prstGeom>
        </p:spPr>
      </p:pic>
      <p:sp>
        <p:nvSpPr>
          <p:cNvPr id="28" name="Rectangle 27"/>
          <p:cNvSpPr/>
          <p:nvPr/>
        </p:nvSpPr>
        <p:spPr>
          <a:xfrm>
            <a:off x="4547289" y="890387"/>
            <a:ext cx="2902718" cy="646331"/>
          </a:xfrm>
          <a:prstGeom prst="rect">
            <a:avLst/>
          </a:prstGeom>
        </p:spPr>
        <p:txBody>
          <a:bodyPr wrap="none">
            <a:spAutoFit/>
          </a:bodyPr>
          <a:lstStyle/>
          <a:p>
            <a:r>
              <a:rPr lang="en-GB" sz="3600" dirty="0" smtClean="0"/>
              <a:t>Written report</a:t>
            </a:r>
            <a:endParaRPr lang="en-GB" sz="3600" dirty="0"/>
          </a:p>
        </p:txBody>
      </p:sp>
      <p:pic>
        <p:nvPicPr>
          <p:cNvPr id="2" name="Picture 1"/>
          <p:cNvPicPr>
            <a:picLocks noChangeAspect="1"/>
          </p:cNvPicPr>
          <p:nvPr/>
        </p:nvPicPr>
        <p:blipFill rotWithShape="1">
          <a:blip r:embed="rId4"/>
          <a:srcRect l="46990"/>
          <a:stretch/>
        </p:blipFill>
        <p:spPr>
          <a:xfrm>
            <a:off x="6238240" y="1875178"/>
            <a:ext cx="5188749" cy="4307873"/>
          </a:xfrm>
          <a:prstGeom prst="rect">
            <a:avLst/>
          </a:prstGeom>
        </p:spPr>
      </p:pic>
      <p:cxnSp>
        <p:nvCxnSpPr>
          <p:cNvPr id="5" name="Straight Arrow Connector 4"/>
          <p:cNvCxnSpPr/>
          <p:nvPr/>
        </p:nvCxnSpPr>
        <p:spPr>
          <a:xfrm flipV="1">
            <a:off x="2992719" y="4659962"/>
            <a:ext cx="3132000"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8039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08589" y="2086684"/>
            <a:ext cx="5075694" cy="3537605"/>
          </a:xfrm>
          <a:prstGeom prst="rect">
            <a:avLst/>
          </a:prstGeom>
        </p:spPr>
      </p:pic>
      <p:pic>
        <p:nvPicPr>
          <p:cNvPr id="11" name="Picture 10"/>
          <p:cNvPicPr>
            <a:picLocks noChangeAspect="1"/>
          </p:cNvPicPr>
          <p:nvPr/>
        </p:nvPicPr>
        <p:blipFill>
          <a:blip r:embed="rId4"/>
          <a:stretch>
            <a:fillRect/>
          </a:stretch>
        </p:blipFill>
        <p:spPr>
          <a:xfrm>
            <a:off x="3535242" y="1861753"/>
            <a:ext cx="6692123" cy="4260451"/>
          </a:xfrm>
          <a:prstGeom prst="rect">
            <a:avLst/>
          </a:prstGeom>
          <a:ln>
            <a:solidFill>
              <a:srgbClr val="FF0000"/>
            </a:solidFill>
          </a:ln>
          <a:effectLst>
            <a:outerShdw blurRad="292100" dist="139700" dir="2700000" algn="tl" rotWithShape="0">
              <a:srgbClr val="333333">
                <a:alpha val="65000"/>
              </a:srgbClr>
            </a:outerShdw>
          </a:effectLst>
        </p:spPr>
      </p:pic>
      <p:sp>
        <p:nvSpPr>
          <p:cNvPr id="23" name="Rectangle 22"/>
          <p:cNvSpPr/>
          <p:nvPr/>
        </p:nvSpPr>
        <p:spPr>
          <a:xfrm>
            <a:off x="4547289" y="890387"/>
            <a:ext cx="2902718" cy="646331"/>
          </a:xfrm>
          <a:prstGeom prst="rect">
            <a:avLst/>
          </a:prstGeom>
        </p:spPr>
        <p:txBody>
          <a:bodyPr wrap="none">
            <a:spAutoFit/>
          </a:bodyPr>
          <a:lstStyle/>
          <a:p>
            <a:r>
              <a:rPr lang="en-GB" sz="3600" dirty="0" smtClean="0"/>
              <a:t>Written report</a:t>
            </a:r>
            <a:endParaRPr lang="en-GB" sz="3600" dirty="0"/>
          </a:p>
        </p:txBody>
      </p:sp>
      <p:cxnSp>
        <p:nvCxnSpPr>
          <p:cNvPr id="19" name="Straight Arrow Connector 18"/>
          <p:cNvCxnSpPr/>
          <p:nvPr/>
        </p:nvCxnSpPr>
        <p:spPr>
          <a:xfrm>
            <a:off x="544594" y="3227238"/>
            <a:ext cx="505967" cy="51169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1218247" y="3799683"/>
            <a:ext cx="611598" cy="24339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Curved Down Arrow 23"/>
          <p:cNvSpPr/>
          <p:nvPr/>
        </p:nvSpPr>
        <p:spPr>
          <a:xfrm>
            <a:off x="1972494" y="3342180"/>
            <a:ext cx="2184004" cy="60480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530953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3"/>
          <a:srcRect b="33049"/>
          <a:stretch/>
        </p:blipFill>
        <p:spPr>
          <a:xfrm>
            <a:off x="6982300" y="2164192"/>
            <a:ext cx="2244634" cy="4022353"/>
          </a:xfrm>
          <a:prstGeom prst="rect">
            <a:avLst/>
          </a:prstGeom>
          <a:ln>
            <a:solidFill>
              <a:srgbClr val="FF0000"/>
            </a:solidFill>
          </a:ln>
          <a:effectLst>
            <a:outerShdw blurRad="292100" dist="139700" dir="2700000" algn="tl" rotWithShape="0">
              <a:srgbClr val="333333">
                <a:alpha val="65000"/>
              </a:srgbClr>
            </a:outerShdw>
          </a:effectLst>
        </p:spPr>
      </p:pic>
      <p:sp>
        <p:nvSpPr>
          <p:cNvPr id="23" name="Rectangle 22"/>
          <p:cNvSpPr/>
          <p:nvPr/>
        </p:nvSpPr>
        <p:spPr>
          <a:xfrm>
            <a:off x="4547289" y="890387"/>
            <a:ext cx="2902718" cy="646331"/>
          </a:xfrm>
          <a:prstGeom prst="rect">
            <a:avLst/>
          </a:prstGeom>
        </p:spPr>
        <p:txBody>
          <a:bodyPr wrap="none">
            <a:spAutoFit/>
          </a:bodyPr>
          <a:lstStyle/>
          <a:p>
            <a:r>
              <a:rPr lang="en-GB" sz="3600" dirty="0" smtClean="0"/>
              <a:t>Written report</a:t>
            </a:r>
            <a:endParaRPr lang="en-GB" sz="3600" dirty="0"/>
          </a:p>
        </p:txBody>
      </p:sp>
      <p:grpSp>
        <p:nvGrpSpPr>
          <p:cNvPr id="15" name="Group 14"/>
          <p:cNvGrpSpPr/>
          <p:nvPr/>
        </p:nvGrpSpPr>
        <p:grpSpPr>
          <a:xfrm>
            <a:off x="1524001" y="1728592"/>
            <a:ext cx="4474648" cy="4539495"/>
            <a:chOff x="5357191" y="1536854"/>
            <a:chExt cx="3912893" cy="4125036"/>
          </a:xfrm>
        </p:grpSpPr>
        <p:pic>
          <p:nvPicPr>
            <p:cNvPr id="4" name="Picture 3"/>
            <p:cNvPicPr>
              <a:picLocks noChangeAspect="1"/>
            </p:cNvPicPr>
            <p:nvPr/>
          </p:nvPicPr>
          <p:blipFill rotWithShape="1">
            <a:blip r:embed="rId4"/>
            <a:srcRect l="54920"/>
            <a:stretch/>
          </p:blipFill>
          <p:spPr>
            <a:xfrm>
              <a:off x="5357191" y="1842371"/>
              <a:ext cx="3912893" cy="3819519"/>
            </a:xfrm>
            <a:prstGeom prst="rect">
              <a:avLst/>
            </a:prstGeom>
          </p:spPr>
        </p:pic>
        <p:sp>
          <p:nvSpPr>
            <p:cNvPr id="20" name="Rectangle 19"/>
            <p:cNvSpPr/>
            <p:nvPr/>
          </p:nvSpPr>
          <p:spPr>
            <a:xfrm>
              <a:off x="8321964" y="1776054"/>
              <a:ext cx="611598" cy="31403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Arrow Connector 9"/>
            <p:cNvCxnSpPr/>
            <p:nvPr/>
          </p:nvCxnSpPr>
          <p:spPr>
            <a:xfrm>
              <a:off x="7549147" y="1536854"/>
              <a:ext cx="640085" cy="15269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Curved Down Arrow 12"/>
          <p:cNvSpPr/>
          <p:nvPr/>
        </p:nvSpPr>
        <p:spPr>
          <a:xfrm>
            <a:off x="5237840" y="3144710"/>
            <a:ext cx="1997847" cy="60480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40973908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3328089" y="941603"/>
            <a:ext cx="8917826" cy="707886"/>
          </a:xfrm>
          <a:prstGeom prst="rect">
            <a:avLst/>
          </a:prstGeom>
        </p:spPr>
        <p:txBody>
          <a:bodyPr wrap="none">
            <a:spAutoFit/>
          </a:bodyPr>
          <a:lstStyle/>
          <a:p>
            <a:r>
              <a:rPr lang="et-EE" sz="4000" dirty="0" smtClean="0"/>
              <a:t>Image processing - Gaussian thresholding</a:t>
            </a:r>
            <a:endParaRPr lang="en-GB" sz="4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071" y="3302748"/>
            <a:ext cx="10259857" cy="2048161"/>
          </a:xfrm>
          <a:prstGeom prst="rect">
            <a:avLst/>
          </a:prstGeom>
        </p:spPr>
      </p:pic>
      <p:sp>
        <p:nvSpPr>
          <p:cNvPr id="4" name="TextBox 3"/>
          <p:cNvSpPr txBox="1"/>
          <p:nvPr/>
        </p:nvSpPr>
        <p:spPr>
          <a:xfrm>
            <a:off x="966071" y="2060620"/>
            <a:ext cx="7126310" cy="830997"/>
          </a:xfrm>
          <a:prstGeom prst="rect">
            <a:avLst/>
          </a:prstGeom>
          <a:noFill/>
        </p:spPr>
        <p:txBody>
          <a:bodyPr wrap="none" rtlCol="0">
            <a:spAutoFit/>
          </a:bodyPr>
          <a:lstStyle/>
          <a:p>
            <a:pPr marL="342900" indent="-342900">
              <a:buFont typeface="Arial" panose="020B0604020202020204" pitchFamily="34" charset="0"/>
              <a:buChar char="•"/>
            </a:pPr>
            <a:r>
              <a:rPr lang="et-EE" sz="2400" dirty="0" smtClean="0"/>
              <a:t>Adaptive Gaussian thresholding - poor results</a:t>
            </a:r>
          </a:p>
          <a:p>
            <a:pPr marL="342900" indent="-342900">
              <a:buFont typeface="Arial" panose="020B0604020202020204" pitchFamily="34" charset="0"/>
              <a:buChar char="•"/>
            </a:pPr>
            <a:r>
              <a:rPr lang="et-EE" sz="2400" dirty="0" smtClean="0"/>
              <a:t>Noise removal necessary, but results are inconsistent </a:t>
            </a:r>
            <a:endParaRPr lang="et-EE" sz="2400" dirty="0"/>
          </a:p>
        </p:txBody>
      </p:sp>
    </p:spTree>
    <p:extLst>
      <p:ext uri="{BB962C8B-B14F-4D97-AF65-F5344CB8AC3E}">
        <p14:creationId xmlns:p14="http://schemas.microsoft.com/office/powerpoint/2010/main" val="19199113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88291" y="2215712"/>
            <a:ext cx="9144000" cy="2387600"/>
          </a:xfrm>
        </p:spPr>
        <p:txBody>
          <a:bodyPr/>
          <a:lstStyle/>
          <a:p>
            <a:r>
              <a:rPr lang="en-GB" dirty="0" smtClean="0"/>
              <a:t>Thank you</a:t>
            </a:r>
            <a:endParaRPr lang="en-GB" dirty="0"/>
          </a:p>
        </p:txBody>
      </p:sp>
    </p:spTree>
    <p:extLst>
      <p:ext uri="{BB962C8B-B14F-4D97-AF65-F5344CB8AC3E}">
        <p14:creationId xmlns:p14="http://schemas.microsoft.com/office/powerpoint/2010/main" val="2782906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4252014" y="770153"/>
            <a:ext cx="2990370" cy="707886"/>
          </a:xfrm>
          <a:prstGeom prst="rect">
            <a:avLst/>
          </a:prstGeom>
        </p:spPr>
        <p:txBody>
          <a:bodyPr wrap="none">
            <a:spAutoFit/>
          </a:bodyPr>
          <a:lstStyle/>
          <a:p>
            <a:r>
              <a:rPr lang="en-GB" sz="4000" dirty="0"/>
              <a:t>Methodology</a:t>
            </a:r>
          </a:p>
        </p:txBody>
      </p:sp>
      <p:sp>
        <p:nvSpPr>
          <p:cNvPr id="21" name="TextBox 20"/>
          <p:cNvSpPr txBox="1"/>
          <p:nvPr/>
        </p:nvSpPr>
        <p:spPr>
          <a:xfrm>
            <a:off x="11477739" y="6234546"/>
            <a:ext cx="301686" cy="369332"/>
          </a:xfrm>
          <a:prstGeom prst="rect">
            <a:avLst/>
          </a:prstGeom>
          <a:noFill/>
        </p:spPr>
        <p:txBody>
          <a:bodyPr wrap="none" rtlCol="0">
            <a:spAutoFit/>
          </a:bodyPr>
          <a:lstStyle/>
          <a:p>
            <a:r>
              <a:rPr lang="en-GB" dirty="0"/>
              <a:t>1</a:t>
            </a:r>
          </a:p>
        </p:txBody>
      </p:sp>
      <p:pic>
        <p:nvPicPr>
          <p:cNvPr id="3" name="Picture 2" descr="A picture containing text, envelope, businesscard&#10;&#10;Description automatically generated">
            <a:extLst>
              <a:ext uri="{FF2B5EF4-FFF2-40B4-BE49-F238E27FC236}">
                <a16:creationId xmlns:a16="http://schemas.microsoft.com/office/drawing/2014/main" id="{78886EE3-92C6-43AB-B8E1-214CA3786B26}"/>
              </a:ext>
            </a:extLst>
          </p:cNvPr>
          <p:cNvPicPr>
            <a:picLocks noChangeAspect="1"/>
          </p:cNvPicPr>
          <p:nvPr/>
        </p:nvPicPr>
        <p:blipFill>
          <a:blip r:embed="rId3"/>
          <a:stretch>
            <a:fillRect/>
          </a:stretch>
        </p:blipFill>
        <p:spPr>
          <a:xfrm>
            <a:off x="164969" y="2526483"/>
            <a:ext cx="3499111" cy="2417069"/>
          </a:xfrm>
          <a:prstGeom prst="rect">
            <a:avLst/>
          </a:prstGeom>
        </p:spPr>
      </p:pic>
      <p:pic>
        <p:nvPicPr>
          <p:cNvPr id="6" name="Picture 5" descr="A close-up of some water&#10;&#10;Description automatically generated with low confidence">
            <a:extLst>
              <a:ext uri="{FF2B5EF4-FFF2-40B4-BE49-F238E27FC236}">
                <a16:creationId xmlns:a16="http://schemas.microsoft.com/office/drawing/2014/main" id="{4D3C3BB0-154F-4CA5-BB92-0E698DC8FE8C}"/>
              </a:ext>
            </a:extLst>
          </p:cNvPr>
          <p:cNvPicPr>
            <a:picLocks noChangeAspect="1"/>
          </p:cNvPicPr>
          <p:nvPr/>
        </p:nvPicPr>
        <p:blipFill>
          <a:blip r:embed="rId4"/>
          <a:stretch>
            <a:fillRect/>
          </a:stretch>
        </p:blipFill>
        <p:spPr>
          <a:xfrm>
            <a:off x="4252014" y="2451827"/>
            <a:ext cx="2641232" cy="2566380"/>
          </a:xfrm>
          <a:prstGeom prst="rect">
            <a:avLst/>
          </a:prstGeom>
        </p:spPr>
      </p:pic>
      <p:pic>
        <p:nvPicPr>
          <p:cNvPr id="9" name="Picture 8" descr="A close-up of some water&#10;&#10;Description automatically generated with low confidence">
            <a:extLst>
              <a:ext uri="{FF2B5EF4-FFF2-40B4-BE49-F238E27FC236}">
                <a16:creationId xmlns:a16="http://schemas.microsoft.com/office/drawing/2014/main" id="{02D53C6F-9B01-4CA1-89B9-53BB7ED25764}"/>
              </a:ext>
            </a:extLst>
          </p:cNvPr>
          <p:cNvPicPr>
            <a:picLocks noChangeAspect="1"/>
          </p:cNvPicPr>
          <p:nvPr/>
        </p:nvPicPr>
        <p:blipFill>
          <a:blip r:embed="rId4"/>
          <a:stretch>
            <a:fillRect/>
          </a:stretch>
        </p:blipFill>
        <p:spPr>
          <a:xfrm>
            <a:off x="8566839" y="2377172"/>
            <a:ext cx="2641232" cy="2566380"/>
          </a:xfrm>
          <a:prstGeom prst="rect">
            <a:avLst/>
          </a:prstGeom>
        </p:spPr>
      </p:pic>
      <p:sp>
        <p:nvSpPr>
          <p:cNvPr id="7" name="Arrow: Right 6">
            <a:extLst>
              <a:ext uri="{FF2B5EF4-FFF2-40B4-BE49-F238E27FC236}">
                <a16:creationId xmlns:a16="http://schemas.microsoft.com/office/drawing/2014/main" id="{BABD4556-8CB9-495D-8941-3ADD0563B58D}"/>
              </a:ext>
            </a:extLst>
          </p:cNvPr>
          <p:cNvSpPr/>
          <p:nvPr/>
        </p:nvSpPr>
        <p:spPr>
          <a:xfrm>
            <a:off x="7009692" y="3426821"/>
            <a:ext cx="1477083" cy="467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Connector 9">
            <a:extLst>
              <a:ext uri="{FF2B5EF4-FFF2-40B4-BE49-F238E27FC236}">
                <a16:creationId xmlns:a16="http://schemas.microsoft.com/office/drawing/2014/main" id="{FE74A218-147F-4561-898A-F4A0FF886E6A}"/>
              </a:ext>
            </a:extLst>
          </p:cNvPr>
          <p:cNvCxnSpPr>
            <a:cxnSpLocks/>
          </p:cNvCxnSpPr>
          <p:nvPr/>
        </p:nvCxnSpPr>
        <p:spPr>
          <a:xfrm>
            <a:off x="9029700" y="2181225"/>
            <a:ext cx="0" cy="3343275"/>
          </a:xfrm>
          <a:prstGeom prst="line">
            <a:avLst/>
          </a:prstGeom>
          <a:ln w="76200" cap="flat" cmpd="sng" algn="ctr">
            <a:solidFill>
              <a:schemeClr val="accent3">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E922F756-F3A7-4EB9-BD70-2C0491373DAA}"/>
              </a:ext>
            </a:extLst>
          </p:cNvPr>
          <p:cNvCxnSpPr>
            <a:cxnSpLocks/>
          </p:cNvCxnSpPr>
          <p:nvPr/>
        </p:nvCxnSpPr>
        <p:spPr>
          <a:xfrm>
            <a:off x="9496425" y="2114550"/>
            <a:ext cx="0" cy="3409950"/>
          </a:xfrm>
          <a:prstGeom prst="line">
            <a:avLst/>
          </a:prstGeom>
          <a:ln w="76200" cap="flat" cmpd="sng" algn="ctr">
            <a:solidFill>
              <a:schemeClr val="accent3">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705A8DC7-182C-4BCC-9A96-4981CED0AAE0}"/>
              </a:ext>
            </a:extLst>
          </p:cNvPr>
          <p:cNvCxnSpPr>
            <a:cxnSpLocks/>
          </p:cNvCxnSpPr>
          <p:nvPr/>
        </p:nvCxnSpPr>
        <p:spPr>
          <a:xfrm>
            <a:off x="9972675" y="1981200"/>
            <a:ext cx="0" cy="3371850"/>
          </a:xfrm>
          <a:prstGeom prst="line">
            <a:avLst/>
          </a:prstGeom>
          <a:ln w="76200" cap="flat" cmpd="sng" algn="ctr">
            <a:solidFill>
              <a:schemeClr val="accent3">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4112F4DC-2955-4F3E-814B-6674C292A6AF}"/>
              </a:ext>
            </a:extLst>
          </p:cNvPr>
          <p:cNvCxnSpPr>
            <a:cxnSpLocks/>
          </p:cNvCxnSpPr>
          <p:nvPr/>
        </p:nvCxnSpPr>
        <p:spPr>
          <a:xfrm>
            <a:off x="10372725" y="2286000"/>
            <a:ext cx="0" cy="2928419"/>
          </a:xfrm>
          <a:prstGeom prst="line">
            <a:avLst/>
          </a:prstGeom>
          <a:ln w="76200" cap="flat" cmpd="sng" algn="ctr">
            <a:solidFill>
              <a:schemeClr val="accent3">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A6CB035A-BB6C-4CA3-BFEB-CB2C57531EEE}"/>
              </a:ext>
            </a:extLst>
          </p:cNvPr>
          <p:cNvCxnSpPr>
            <a:cxnSpLocks/>
          </p:cNvCxnSpPr>
          <p:nvPr/>
        </p:nvCxnSpPr>
        <p:spPr>
          <a:xfrm>
            <a:off x="10801350" y="2286000"/>
            <a:ext cx="0" cy="3067050"/>
          </a:xfrm>
          <a:prstGeom prst="line">
            <a:avLst/>
          </a:prstGeom>
          <a:ln w="76200" cap="flat" cmpd="sng" algn="ctr">
            <a:solidFill>
              <a:schemeClr val="accent3">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66287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BFE42E7-C68A-4924-8482-106BC595EB7A}"/>
              </a:ext>
            </a:extLst>
          </p:cNvPr>
          <p:cNvPicPr>
            <a:picLocks noChangeAspect="1"/>
          </p:cNvPicPr>
          <p:nvPr/>
        </p:nvPicPr>
        <p:blipFill>
          <a:blip r:embed="rId2"/>
          <a:stretch>
            <a:fillRect/>
          </a:stretch>
        </p:blipFill>
        <p:spPr>
          <a:xfrm>
            <a:off x="3623090" y="104775"/>
            <a:ext cx="4945819" cy="6121976"/>
          </a:xfrm>
          <a:prstGeom prst="rect">
            <a:avLst/>
          </a:prstGeom>
        </p:spPr>
      </p:pic>
    </p:spTree>
    <p:extLst>
      <p:ext uri="{BB962C8B-B14F-4D97-AF65-F5344CB8AC3E}">
        <p14:creationId xmlns:p14="http://schemas.microsoft.com/office/powerpoint/2010/main" val="1391464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1F9F6B-1C09-4602-91F8-ED53D4CE9EBC}"/>
              </a:ext>
            </a:extLst>
          </p:cNvPr>
          <p:cNvPicPr>
            <a:picLocks noChangeAspect="1"/>
          </p:cNvPicPr>
          <p:nvPr/>
        </p:nvPicPr>
        <p:blipFill>
          <a:blip r:embed="rId2"/>
          <a:stretch>
            <a:fillRect/>
          </a:stretch>
        </p:blipFill>
        <p:spPr>
          <a:xfrm>
            <a:off x="674894" y="1190625"/>
            <a:ext cx="10842212" cy="3594159"/>
          </a:xfrm>
          <a:prstGeom prst="rect">
            <a:avLst/>
          </a:prstGeom>
        </p:spPr>
      </p:pic>
    </p:spTree>
    <p:extLst>
      <p:ext uri="{BB962C8B-B14F-4D97-AF65-F5344CB8AC3E}">
        <p14:creationId xmlns:p14="http://schemas.microsoft.com/office/powerpoint/2010/main" val="570701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11477739" y="6234546"/>
            <a:ext cx="301686" cy="369332"/>
          </a:xfrm>
          <a:prstGeom prst="rect">
            <a:avLst/>
          </a:prstGeom>
          <a:noFill/>
        </p:spPr>
        <p:txBody>
          <a:bodyPr wrap="none" rtlCol="0">
            <a:spAutoFit/>
          </a:bodyPr>
          <a:lstStyle/>
          <a:p>
            <a:r>
              <a:rPr lang="en-GB" dirty="0"/>
              <a:t>1</a:t>
            </a:r>
          </a:p>
        </p:txBody>
      </p:sp>
      <p:pic>
        <p:nvPicPr>
          <p:cNvPr id="1028" name="Picture 4">
            <a:extLst>
              <a:ext uri="{FF2B5EF4-FFF2-40B4-BE49-F238E27FC236}">
                <a16:creationId xmlns:a16="http://schemas.microsoft.com/office/drawing/2014/main" id="{CC05765E-1957-4DAA-BED3-2B632A13A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8450" y="1028700"/>
            <a:ext cx="2514600" cy="24003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D95EE0A-A902-404D-BE7A-C6C1A36B97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8450" y="3648075"/>
            <a:ext cx="2514600" cy="24003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3098724-B326-481E-B296-30C8926C7740}"/>
              </a:ext>
            </a:extLst>
          </p:cNvPr>
          <p:cNvPicPr>
            <a:picLocks noChangeAspect="1"/>
          </p:cNvPicPr>
          <p:nvPr/>
        </p:nvPicPr>
        <p:blipFill>
          <a:blip r:embed="rId5"/>
          <a:stretch>
            <a:fillRect/>
          </a:stretch>
        </p:blipFill>
        <p:spPr>
          <a:xfrm>
            <a:off x="3486150" y="2571750"/>
            <a:ext cx="2352675" cy="2286000"/>
          </a:xfrm>
          <a:prstGeom prst="rect">
            <a:avLst/>
          </a:prstGeom>
        </p:spPr>
      </p:pic>
      <p:sp>
        <p:nvSpPr>
          <p:cNvPr id="19" name="Arrow: Right 18">
            <a:extLst>
              <a:ext uri="{FF2B5EF4-FFF2-40B4-BE49-F238E27FC236}">
                <a16:creationId xmlns:a16="http://schemas.microsoft.com/office/drawing/2014/main" id="{75EB6499-5D35-4D41-B941-669B3DAE97A8}"/>
              </a:ext>
            </a:extLst>
          </p:cNvPr>
          <p:cNvSpPr/>
          <p:nvPr/>
        </p:nvSpPr>
        <p:spPr>
          <a:xfrm>
            <a:off x="2676525" y="3414534"/>
            <a:ext cx="809625" cy="467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D9F9A9EE-E4FA-45D1-93CF-08FB0682D85A}"/>
              </a:ext>
            </a:extLst>
          </p:cNvPr>
          <p:cNvPicPr>
            <a:picLocks noChangeAspect="1"/>
          </p:cNvPicPr>
          <p:nvPr/>
        </p:nvPicPr>
        <p:blipFill>
          <a:blip r:embed="rId6"/>
          <a:stretch>
            <a:fillRect/>
          </a:stretch>
        </p:blipFill>
        <p:spPr>
          <a:xfrm>
            <a:off x="323850" y="2505075"/>
            <a:ext cx="2352675" cy="2286000"/>
          </a:xfrm>
          <a:prstGeom prst="rect">
            <a:avLst/>
          </a:prstGeom>
        </p:spPr>
      </p:pic>
    </p:spTree>
    <p:extLst>
      <p:ext uri="{BB962C8B-B14F-4D97-AF65-F5344CB8AC3E}">
        <p14:creationId xmlns:p14="http://schemas.microsoft.com/office/powerpoint/2010/main" val="2188347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70AF1D-3AF6-4659-BDA4-6ADDAE46CD68}"/>
              </a:ext>
            </a:extLst>
          </p:cNvPr>
          <p:cNvPicPr>
            <a:picLocks noChangeAspect="1"/>
          </p:cNvPicPr>
          <p:nvPr/>
        </p:nvPicPr>
        <p:blipFill>
          <a:blip r:embed="rId2"/>
          <a:stretch>
            <a:fillRect/>
          </a:stretch>
        </p:blipFill>
        <p:spPr>
          <a:xfrm>
            <a:off x="1400883" y="1819246"/>
            <a:ext cx="9390234" cy="3219508"/>
          </a:xfrm>
          <a:prstGeom prst="rect">
            <a:avLst/>
          </a:prstGeom>
        </p:spPr>
      </p:pic>
    </p:spTree>
    <p:extLst>
      <p:ext uri="{BB962C8B-B14F-4D97-AF65-F5344CB8AC3E}">
        <p14:creationId xmlns:p14="http://schemas.microsoft.com/office/powerpoint/2010/main" val="3035082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41C6C3-B76E-49DA-B76E-2BE020FE2591}"/>
              </a:ext>
            </a:extLst>
          </p:cNvPr>
          <p:cNvPicPr>
            <a:picLocks noChangeAspect="1"/>
          </p:cNvPicPr>
          <p:nvPr/>
        </p:nvPicPr>
        <p:blipFill>
          <a:blip r:embed="rId2"/>
          <a:stretch>
            <a:fillRect/>
          </a:stretch>
        </p:blipFill>
        <p:spPr>
          <a:xfrm>
            <a:off x="975106" y="1633537"/>
            <a:ext cx="10241787" cy="3590925"/>
          </a:xfrm>
          <a:prstGeom prst="rect">
            <a:avLst/>
          </a:prstGeom>
        </p:spPr>
      </p:pic>
    </p:spTree>
    <p:extLst>
      <p:ext uri="{BB962C8B-B14F-4D97-AF65-F5344CB8AC3E}">
        <p14:creationId xmlns:p14="http://schemas.microsoft.com/office/powerpoint/2010/main" val="1081313584"/>
      </p:ext>
    </p:extLst>
  </p:cSld>
  <p:clrMapOvr>
    <a:masterClrMapping/>
  </p:clrMapOvr>
</p:sld>
</file>

<file path=ppt/theme/theme1.xml><?xml version="1.0" encoding="utf-8"?>
<a:theme xmlns:a="http://schemas.openxmlformats.org/drawingml/2006/main" name="Office Theme">
  <a:themeElements>
    <a:clrScheme name="AMSCDT Website Colours 1">
      <a:dk1>
        <a:srgbClr val="000000"/>
      </a:dk1>
      <a:lt1>
        <a:srgbClr val="FFFFFF"/>
      </a:lt1>
      <a:dk2>
        <a:srgbClr val="44546A"/>
      </a:dk2>
      <a:lt2>
        <a:srgbClr val="E7E6E6"/>
      </a:lt2>
      <a:accent1>
        <a:srgbClr val="9CDCD5"/>
      </a:accent1>
      <a:accent2>
        <a:srgbClr val="179E96"/>
      </a:accent2>
      <a:accent3>
        <a:srgbClr val="FEF6F3"/>
      </a:accent3>
      <a:accent4>
        <a:srgbClr val="FF6500"/>
      </a:accent4>
      <a:accent5>
        <a:srgbClr val="B2B2C3"/>
      </a:accent5>
      <a:accent6>
        <a:srgbClr val="6666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7" id="{D09C1806-EDB4-1144-A328-3FE0F4EEF32B}" vid="{B65BDA9D-965C-DF4A-8F94-3E24081412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AMSCDT3 Presentation Template - Widescreen</Template>
  <TotalTime>6655</TotalTime>
  <Words>1218</Words>
  <Application>Microsoft Office PowerPoint</Application>
  <PresentationFormat>Widescreen</PresentationFormat>
  <Paragraphs>124</Paragraphs>
  <Slides>30</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CMR9</vt:lpstr>
      <vt:lpstr>Monotype Corsiva</vt:lpstr>
      <vt:lpstr>Wingdings</vt:lpstr>
      <vt:lpstr>Office Theme</vt:lpstr>
      <vt:lpstr>Analysis of the connectivity of hydrides within the microstructure of Zr alloys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Sharon brown</dc:creator>
  <cp:lastModifiedBy>Laura</cp:lastModifiedBy>
  <cp:revision>252</cp:revision>
  <dcterms:created xsi:type="dcterms:W3CDTF">2019-10-11T12:26:54Z</dcterms:created>
  <dcterms:modified xsi:type="dcterms:W3CDTF">2021-06-03T12:57:59Z</dcterms:modified>
</cp:coreProperties>
</file>